
<file path=[Content_Types].xml><?xml version="1.0" encoding="utf-8"?>
<Types xmlns="http://schemas.openxmlformats.org/package/2006/content-types">
  <Override PartName="/ppt/notesSlides/notesSlide2.xml" ContentType="application/vnd.openxmlformats-officedocument.presentationml.notesSlide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25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5.xml" ContentType="application/vnd.openxmlformats-officedocument.drawingml.diagram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diagrams/colors4.xml" ContentType="application/vnd.openxmlformats-officedocument.drawingml.diagramColors+xml"/>
  <Override PartName="/ppt/diagrams/drawing5.xml" ContentType="application/vnd.ms-office.drawingml.diagramDrawing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colors2.xml" ContentType="application/vnd.openxmlformats-officedocument.drawingml.diagramColors+xml"/>
  <Override PartName="/ppt/diagrams/drawing3.xml" ContentType="application/vnd.ms-office.drawingml.diagramDrawing+xml"/>
  <Override PartName="/ppt/diagrams/quickStyle5.xml" ContentType="application/vnd.openxmlformats-officedocument.drawingml.diagramStyl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quickStyle3.xml" ContentType="application/vnd.openxmlformats-officedocument.drawingml.diagramStyl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diagrams/layout4.xml" ContentType="application/vnd.openxmlformats-officedocument.drawingml.diagramLayout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notesSlides/notesSlide8.xml" ContentType="application/vnd.openxmlformats-officedocument.presentationml.notesSlide+xml"/>
  <Override PartName="/ppt/diagrams/data5.xml" ContentType="application/vnd.openxmlformats-officedocument.drawingml.diagramData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6.xml" ContentType="application/vnd.openxmlformats-officedocument.presentationml.notesSlide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slides/slide8.xml" ContentType="application/vnd.openxmlformats-officedocument.presentationml.slide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28"/>
  </p:notesMasterIdLst>
  <p:sldIdLst>
    <p:sldId id="256" r:id="rId2"/>
    <p:sldId id="281" r:id="rId3"/>
    <p:sldId id="274" r:id="rId4"/>
    <p:sldId id="257" r:id="rId5"/>
    <p:sldId id="258" r:id="rId6"/>
    <p:sldId id="259" r:id="rId7"/>
    <p:sldId id="260" r:id="rId8"/>
    <p:sldId id="261" r:id="rId9"/>
    <p:sldId id="283" r:id="rId10"/>
    <p:sldId id="275" r:id="rId11"/>
    <p:sldId id="263" r:id="rId12"/>
    <p:sldId id="264" r:id="rId13"/>
    <p:sldId id="265" r:id="rId14"/>
    <p:sldId id="266" r:id="rId15"/>
    <p:sldId id="268" r:id="rId16"/>
    <p:sldId id="270" r:id="rId17"/>
    <p:sldId id="269" r:id="rId18"/>
    <p:sldId id="271" r:id="rId19"/>
    <p:sldId id="276" r:id="rId20"/>
    <p:sldId id="272" r:id="rId21"/>
    <p:sldId id="273" r:id="rId22"/>
    <p:sldId id="277" r:id="rId23"/>
    <p:sldId id="278" r:id="rId24"/>
    <p:sldId id="286" r:id="rId25"/>
    <p:sldId id="287" r:id="rId26"/>
    <p:sldId id="282" r:id="rId27"/>
  </p:sldIdLst>
  <p:sldSz cx="9144000" cy="6858000" type="screen4x3"/>
  <p:notesSz cx="6858000" cy="9144000"/>
  <p:custDataLst>
    <p:tags r:id="rId29"/>
  </p:custDataLst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74" autoAdjust="0"/>
    <p:restoredTop sz="94569" autoAdjust="0"/>
  </p:normalViewPr>
  <p:slideViewPr>
    <p:cSldViewPr>
      <p:cViewPr varScale="1">
        <p:scale>
          <a:sx n="66" d="100"/>
          <a:sy n="66" d="100"/>
        </p:scale>
        <p:origin x="-552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21" d="100"/>
          <a:sy n="21" d="100"/>
        </p:scale>
        <p:origin x="-1291" y="-86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385B30E-8C7D-4523-8198-B00933D443CD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</dgm:pt>
    <dgm:pt modelId="{8357FA1E-B578-4CC0-85AC-6F45EACFF491}">
      <dgm:prSet phldrT="[Text]" custT="1"/>
      <dgm:spPr>
        <a:solidFill>
          <a:schemeClr val="accent4"/>
        </a:solidFill>
      </dgm:spPr>
      <dgm:t>
        <a:bodyPr/>
        <a:lstStyle/>
        <a:p>
          <a:r>
            <a:rPr lang="id-ID" sz="1400" i="0" dirty="0" smtClean="0">
              <a:solidFill>
                <a:schemeClr val="bg1"/>
              </a:solidFill>
              <a:latin typeface="Calibri" pitchFamily="34" charset="0"/>
            </a:rPr>
            <a:t>Setiap warga negara </a:t>
          </a:r>
          <a:r>
            <a:rPr lang="id-ID" sz="1600" b="1" i="0" dirty="0" smtClean="0">
              <a:solidFill>
                <a:schemeClr val="bg1"/>
              </a:solidFill>
              <a:latin typeface="Calibri" pitchFamily="34" charset="0"/>
            </a:rPr>
            <a:t>bertanggungjawab</a:t>
          </a:r>
          <a:r>
            <a:rPr lang="id-ID" sz="1600" i="0" dirty="0" smtClean="0">
              <a:solidFill>
                <a:schemeClr val="bg1"/>
              </a:solidFill>
              <a:latin typeface="Calibri" pitchFamily="34" charset="0"/>
            </a:rPr>
            <a:t> </a:t>
          </a:r>
          <a:r>
            <a:rPr lang="id-ID" sz="1400" i="0" dirty="0" smtClean="0">
              <a:solidFill>
                <a:schemeClr val="bg1"/>
              </a:solidFill>
              <a:latin typeface="Calibri" pitchFamily="34" charset="0"/>
            </a:rPr>
            <a:t>terhadap keberlangsungan penyelenggaraan pendidikan</a:t>
          </a:r>
          <a:endParaRPr lang="id-ID" sz="1400" i="0" dirty="0">
            <a:solidFill>
              <a:schemeClr val="bg1"/>
            </a:solidFill>
            <a:latin typeface="Calibri" pitchFamily="34" charset="0"/>
          </a:endParaRPr>
        </a:p>
      </dgm:t>
    </dgm:pt>
    <dgm:pt modelId="{F44B1850-F29C-431D-BF60-47647479196F}" type="parTrans" cxnId="{8800907F-0F0C-44CD-93A1-2808981B52D9}">
      <dgm:prSet/>
      <dgm:spPr/>
      <dgm:t>
        <a:bodyPr/>
        <a:lstStyle/>
        <a:p>
          <a:endParaRPr lang="id-ID"/>
        </a:p>
      </dgm:t>
    </dgm:pt>
    <dgm:pt modelId="{F209A5A4-9D89-42CB-9724-67024A851A83}" type="sibTrans" cxnId="{8800907F-0F0C-44CD-93A1-2808981B52D9}">
      <dgm:prSet/>
      <dgm:spPr/>
      <dgm:t>
        <a:bodyPr/>
        <a:lstStyle/>
        <a:p>
          <a:endParaRPr lang="id-ID"/>
        </a:p>
      </dgm:t>
    </dgm:pt>
    <dgm:pt modelId="{DC9AD1A0-2F6B-4EEF-8D89-C18F42B28779}">
      <dgm:prSet phldrT="[Text]"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r>
            <a:rPr lang="en-US" b="1" dirty="0" err="1" smtClean="0">
              <a:solidFill>
                <a:srgbClr val="002060"/>
              </a:solidFill>
              <a:latin typeface="Calibri" pitchFamily="34" charset="0"/>
            </a:rPr>
            <a:t>PUTUSAN</a:t>
          </a:r>
          <a:r>
            <a:rPr lang="en-US" b="1" dirty="0" smtClean="0">
              <a:solidFill>
                <a:srgbClr val="002060"/>
              </a:solidFill>
              <a:latin typeface="Calibri" pitchFamily="34" charset="0"/>
            </a:rPr>
            <a:t> </a:t>
          </a:r>
          <a:r>
            <a:rPr lang="en-US" b="1" dirty="0" err="1" smtClean="0">
              <a:solidFill>
                <a:srgbClr val="002060"/>
              </a:solidFill>
              <a:latin typeface="Calibri" pitchFamily="34" charset="0"/>
            </a:rPr>
            <a:t>MAHKAMAH</a:t>
          </a:r>
          <a:r>
            <a:rPr lang="en-US" b="1" dirty="0" smtClean="0">
              <a:solidFill>
                <a:srgbClr val="002060"/>
              </a:solidFill>
              <a:latin typeface="Calibri" pitchFamily="34" charset="0"/>
            </a:rPr>
            <a:t> </a:t>
          </a:r>
          <a:r>
            <a:rPr lang="en-US" b="1" dirty="0" err="1" smtClean="0">
              <a:solidFill>
                <a:srgbClr val="002060"/>
              </a:solidFill>
              <a:latin typeface="Calibri" pitchFamily="34" charset="0"/>
            </a:rPr>
            <a:t>KONSTITUSI</a:t>
          </a:r>
          <a:r>
            <a:rPr lang="en-US" b="1" dirty="0" smtClean="0">
              <a:solidFill>
                <a:srgbClr val="002060"/>
              </a:solidFill>
              <a:latin typeface="Calibri" pitchFamily="34" charset="0"/>
            </a:rPr>
            <a:t> </a:t>
          </a:r>
          <a:endParaRPr lang="id-ID" b="1" dirty="0" smtClean="0">
            <a:solidFill>
              <a:srgbClr val="002060"/>
            </a:solidFill>
            <a:latin typeface="Calibri" pitchFamily="34" charset="0"/>
          </a:endParaRPr>
        </a:p>
        <a:p>
          <a:r>
            <a:rPr lang="en-US" b="1" dirty="0" err="1" smtClean="0">
              <a:solidFill>
                <a:srgbClr val="002060"/>
              </a:solidFill>
              <a:latin typeface="Calibri" pitchFamily="34" charset="0"/>
            </a:rPr>
            <a:t>NOMOR</a:t>
          </a:r>
          <a:r>
            <a:rPr lang="en-US" b="1" dirty="0" smtClean="0">
              <a:solidFill>
                <a:srgbClr val="002060"/>
              </a:solidFill>
              <a:latin typeface="Calibri" pitchFamily="34" charset="0"/>
            </a:rPr>
            <a:t> 11-14-21-126-136/</a:t>
          </a:r>
          <a:r>
            <a:rPr lang="en-US" b="1" dirty="0" err="1" smtClean="0">
              <a:solidFill>
                <a:srgbClr val="002060"/>
              </a:solidFill>
              <a:latin typeface="Calibri" pitchFamily="34" charset="0"/>
            </a:rPr>
            <a:t>PUU</a:t>
          </a:r>
          <a:r>
            <a:rPr lang="en-US" b="1" dirty="0" smtClean="0">
              <a:solidFill>
                <a:srgbClr val="002060"/>
              </a:solidFill>
              <a:latin typeface="Calibri" pitchFamily="34" charset="0"/>
            </a:rPr>
            <a:t>-VII/2009</a:t>
          </a:r>
          <a:endParaRPr lang="id-ID" dirty="0"/>
        </a:p>
      </dgm:t>
    </dgm:pt>
    <dgm:pt modelId="{D8E8217C-C5B5-4D95-BFAF-F1F5ABCB7395}" type="parTrans" cxnId="{77C60DB6-01F5-465B-8BE9-647EF8B7D8D4}">
      <dgm:prSet/>
      <dgm:spPr/>
      <dgm:t>
        <a:bodyPr/>
        <a:lstStyle/>
        <a:p>
          <a:endParaRPr lang="id-ID"/>
        </a:p>
      </dgm:t>
    </dgm:pt>
    <dgm:pt modelId="{7E9907F0-F925-4485-9E6C-1EC62AC320E9}" type="sibTrans" cxnId="{77C60DB6-01F5-465B-8BE9-647EF8B7D8D4}">
      <dgm:prSet/>
      <dgm:spPr/>
      <dgm:t>
        <a:bodyPr/>
        <a:lstStyle/>
        <a:p>
          <a:endParaRPr lang="id-ID"/>
        </a:p>
      </dgm:t>
    </dgm:pt>
    <dgm:pt modelId="{A4B3712A-6EC4-40CA-9D89-C1201C76D403}">
      <dgm:prSet phldrT="[Text]" custT="1"/>
      <dgm:spPr>
        <a:solidFill>
          <a:schemeClr val="accent4"/>
        </a:solidFill>
      </dgm:spPr>
      <dgm:t>
        <a:bodyPr/>
        <a:lstStyle/>
        <a:p>
          <a:r>
            <a:rPr lang="id-ID" sz="1300" i="0" dirty="0" smtClean="0">
              <a:solidFill>
                <a:schemeClr val="bg1"/>
              </a:solidFill>
              <a:latin typeface="Calibri" pitchFamily="34" charset="0"/>
            </a:rPr>
            <a:t>Setiap warga negara </a:t>
          </a:r>
          <a:r>
            <a:rPr lang="id-ID" sz="1600" b="1" i="0" u="sng" dirty="0" smtClean="0">
              <a:solidFill>
                <a:srgbClr val="FF0000"/>
              </a:solidFill>
              <a:latin typeface="Calibri" pitchFamily="34" charset="0"/>
            </a:rPr>
            <a:t>ikut </a:t>
          </a:r>
          <a:r>
            <a:rPr lang="id-ID" sz="1400" b="1" i="0" dirty="0" smtClean="0">
              <a:solidFill>
                <a:schemeClr val="bg1"/>
              </a:solidFill>
              <a:latin typeface="Calibri" pitchFamily="34" charset="0"/>
            </a:rPr>
            <a:t>bertanggungjawab </a:t>
          </a:r>
          <a:r>
            <a:rPr lang="id-ID" sz="1300" i="0" dirty="0" smtClean="0">
              <a:solidFill>
                <a:schemeClr val="bg1"/>
              </a:solidFill>
              <a:latin typeface="Calibri" pitchFamily="34" charset="0"/>
            </a:rPr>
            <a:t>terhadap keberlangsungan penyelenggaraan pendidikan</a:t>
          </a:r>
          <a:endParaRPr lang="id-ID" sz="1300" dirty="0"/>
        </a:p>
      </dgm:t>
    </dgm:pt>
    <dgm:pt modelId="{3F84E3B6-0434-4B86-B082-16DBD49A1C56}" type="parTrans" cxnId="{4ECEEBF6-A017-4910-B8F6-3F33ACFC401A}">
      <dgm:prSet/>
      <dgm:spPr/>
      <dgm:t>
        <a:bodyPr/>
        <a:lstStyle/>
        <a:p>
          <a:endParaRPr lang="id-ID"/>
        </a:p>
      </dgm:t>
    </dgm:pt>
    <dgm:pt modelId="{49B4EAD5-D36A-434D-9F52-86E5659F0635}" type="sibTrans" cxnId="{4ECEEBF6-A017-4910-B8F6-3F33ACFC401A}">
      <dgm:prSet/>
      <dgm:spPr/>
      <dgm:t>
        <a:bodyPr/>
        <a:lstStyle/>
        <a:p>
          <a:endParaRPr lang="id-ID"/>
        </a:p>
      </dgm:t>
    </dgm:pt>
    <dgm:pt modelId="{1D138CCB-AC27-49DA-9327-790C790A6E95}" type="pres">
      <dgm:prSet presAssocID="{6385B30E-8C7D-4523-8198-B00933D443CD}" presName="CompostProcess" presStyleCnt="0">
        <dgm:presLayoutVars>
          <dgm:dir/>
          <dgm:resizeHandles val="exact"/>
        </dgm:presLayoutVars>
      </dgm:prSet>
      <dgm:spPr/>
    </dgm:pt>
    <dgm:pt modelId="{EFBC70E0-F958-4600-B325-A203B4319F14}" type="pres">
      <dgm:prSet presAssocID="{6385B30E-8C7D-4523-8198-B00933D443CD}" presName="arrow" presStyleLbl="bgShp" presStyleIdx="0" presStyleCnt="1"/>
      <dgm:spPr>
        <a:solidFill>
          <a:schemeClr val="bg1">
            <a:lumMod val="85000"/>
          </a:schemeClr>
        </a:solidFill>
      </dgm:spPr>
    </dgm:pt>
    <dgm:pt modelId="{6E98F407-5374-46C1-AC0F-8A279F2E2E46}" type="pres">
      <dgm:prSet presAssocID="{6385B30E-8C7D-4523-8198-B00933D443CD}" presName="linearProcess" presStyleCnt="0"/>
      <dgm:spPr/>
    </dgm:pt>
    <dgm:pt modelId="{1E944657-0AC0-4D3C-B1DB-EF87A79B20C7}" type="pres">
      <dgm:prSet presAssocID="{8357FA1E-B578-4CC0-85AC-6F45EACFF491}" presName="text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AC6D4CA8-4348-4AA0-B1BA-BC996927A6E6}" type="pres">
      <dgm:prSet presAssocID="{F209A5A4-9D89-42CB-9724-67024A851A83}" presName="sibTrans" presStyleCnt="0"/>
      <dgm:spPr/>
    </dgm:pt>
    <dgm:pt modelId="{212C7650-BE50-4FEF-B62C-04168C4D36FD}" type="pres">
      <dgm:prSet presAssocID="{DC9AD1A0-2F6B-4EEF-8D89-C18F42B28779}" presName="text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D62F28D6-11D7-448D-A980-19E637CF6D85}" type="pres">
      <dgm:prSet presAssocID="{7E9907F0-F925-4485-9E6C-1EC62AC320E9}" presName="sibTrans" presStyleCnt="0"/>
      <dgm:spPr/>
    </dgm:pt>
    <dgm:pt modelId="{94D56EB9-1EF0-43E7-879F-B090EE2DDCA4}" type="pres">
      <dgm:prSet presAssocID="{A4B3712A-6EC4-40CA-9D89-C1201C76D403}" presName="text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</dgm:ptLst>
  <dgm:cxnLst>
    <dgm:cxn modelId="{C58A1502-5BED-4201-918A-8FFD3729B236}" type="presOf" srcId="{8357FA1E-B578-4CC0-85AC-6F45EACFF491}" destId="{1E944657-0AC0-4D3C-B1DB-EF87A79B20C7}" srcOrd="0" destOrd="0" presId="urn:microsoft.com/office/officeart/2005/8/layout/hProcess9"/>
    <dgm:cxn modelId="{BDBC3BCF-1F56-4237-A550-0C4B7889055B}" type="presOf" srcId="{A4B3712A-6EC4-40CA-9D89-C1201C76D403}" destId="{94D56EB9-1EF0-43E7-879F-B090EE2DDCA4}" srcOrd="0" destOrd="0" presId="urn:microsoft.com/office/officeart/2005/8/layout/hProcess9"/>
    <dgm:cxn modelId="{8D85A6BE-F98E-430F-A3D3-2EFE4B27C24B}" type="presOf" srcId="{6385B30E-8C7D-4523-8198-B00933D443CD}" destId="{1D138CCB-AC27-49DA-9327-790C790A6E95}" srcOrd="0" destOrd="0" presId="urn:microsoft.com/office/officeart/2005/8/layout/hProcess9"/>
    <dgm:cxn modelId="{4ECEEBF6-A017-4910-B8F6-3F33ACFC401A}" srcId="{6385B30E-8C7D-4523-8198-B00933D443CD}" destId="{A4B3712A-6EC4-40CA-9D89-C1201C76D403}" srcOrd="2" destOrd="0" parTransId="{3F84E3B6-0434-4B86-B082-16DBD49A1C56}" sibTransId="{49B4EAD5-D36A-434D-9F52-86E5659F0635}"/>
    <dgm:cxn modelId="{E643CA02-673C-4BB8-8A5D-CFF9B538903E}" type="presOf" srcId="{DC9AD1A0-2F6B-4EEF-8D89-C18F42B28779}" destId="{212C7650-BE50-4FEF-B62C-04168C4D36FD}" srcOrd="0" destOrd="0" presId="urn:microsoft.com/office/officeart/2005/8/layout/hProcess9"/>
    <dgm:cxn modelId="{77C60DB6-01F5-465B-8BE9-647EF8B7D8D4}" srcId="{6385B30E-8C7D-4523-8198-B00933D443CD}" destId="{DC9AD1A0-2F6B-4EEF-8D89-C18F42B28779}" srcOrd="1" destOrd="0" parTransId="{D8E8217C-C5B5-4D95-BFAF-F1F5ABCB7395}" sibTransId="{7E9907F0-F925-4485-9E6C-1EC62AC320E9}"/>
    <dgm:cxn modelId="{8800907F-0F0C-44CD-93A1-2808981B52D9}" srcId="{6385B30E-8C7D-4523-8198-B00933D443CD}" destId="{8357FA1E-B578-4CC0-85AC-6F45EACFF491}" srcOrd="0" destOrd="0" parTransId="{F44B1850-F29C-431D-BF60-47647479196F}" sibTransId="{F209A5A4-9D89-42CB-9724-67024A851A83}"/>
    <dgm:cxn modelId="{4C0E337A-9FAE-4FCC-B062-293A48C8AECA}" type="presParOf" srcId="{1D138CCB-AC27-49DA-9327-790C790A6E95}" destId="{EFBC70E0-F958-4600-B325-A203B4319F14}" srcOrd="0" destOrd="0" presId="urn:microsoft.com/office/officeart/2005/8/layout/hProcess9"/>
    <dgm:cxn modelId="{02DBF518-4F33-431C-BA46-A81DE8793FC6}" type="presParOf" srcId="{1D138CCB-AC27-49DA-9327-790C790A6E95}" destId="{6E98F407-5374-46C1-AC0F-8A279F2E2E46}" srcOrd="1" destOrd="0" presId="urn:microsoft.com/office/officeart/2005/8/layout/hProcess9"/>
    <dgm:cxn modelId="{F64B99D9-1AE0-4A4B-AD79-BDC978F398A2}" type="presParOf" srcId="{6E98F407-5374-46C1-AC0F-8A279F2E2E46}" destId="{1E944657-0AC0-4D3C-B1DB-EF87A79B20C7}" srcOrd="0" destOrd="0" presId="urn:microsoft.com/office/officeart/2005/8/layout/hProcess9"/>
    <dgm:cxn modelId="{63229974-E808-45B3-8868-23B483D62008}" type="presParOf" srcId="{6E98F407-5374-46C1-AC0F-8A279F2E2E46}" destId="{AC6D4CA8-4348-4AA0-B1BA-BC996927A6E6}" srcOrd="1" destOrd="0" presId="urn:microsoft.com/office/officeart/2005/8/layout/hProcess9"/>
    <dgm:cxn modelId="{B82C6B30-2152-4DF4-9B23-B7F17E15D10E}" type="presParOf" srcId="{6E98F407-5374-46C1-AC0F-8A279F2E2E46}" destId="{212C7650-BE50-4FEF-B62C-04168C4D36FD}" srcOrd="2" destOrd="0" presId="urn:microsoft.com/office/officeart/2005/8/layout/hProcess9"/>
    <dgm:cxn modelId="{A5250098-615D-4C3C-A5E9-5CC4E87C9134}" type="presParOf" srcId="{6E98F407-5374-46C1-AC0F-8A279F2E2E46}" destId="{D62F28D6-11D7-448D-A980-19E637CF6D85}" srcOrd="3" destOrd="0" presId="urn:microsoft.com/office/officeart/2005/8/layout/hProcess9"/>
    <dgm:cxn modelId="{A7F464B1-C364-43DB-A1BC-F3A5039B1129}" type="presParOf" srcId="{6E98F407-5374-46C1-AC0F-8A279F2E2E46}" destId="{94D56EB9-1EF0-43E7-879F-B090EE2DDCA4}" srcOrd="4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385B30E-8C7D-4523-8198-B00933D443CD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</dgm:pt>
    <dgm:pt modelId="{8357FA1E-B578-4CC0-85AC-6F45EACFF491}">
      <dgm:prSet phldrT="[Text]" custT="1"/>
      <dgm:spPr>
        <a:solidFill>
          <a:schemeClr val="accent4"/>
        </a:solidFill>
      </dgm:spPr>
      <dgm:t>
        <a:bodyPr/>
        <a:lstStyle/>
        <a:p>
          <a:r>
            <a:rPr lang="id-ID" sz="1500" i="0" dirty="0" smtClean="0">
              <a:solidFill>
                <a:schemeClr val="bg1"/>
              </a:solidFill>
              <a:latin typeface="Calibri" pitchFamily="34" charset="0"/>
            </a:rPr>
            <a:t>Beasiswa bagi yang berprestasi </a:t>
          </a:r>
          <a:r>
            <a:rPr lang="id-ID" sz="1500" b="1" i="0" dirty="0" smtClean="0">
              <a:solidFill>
                <a:schemeClr val="bg1"/>
              </a:solidFill>
              <a:latin typeface="Calibri" pitchFamily="34" charset="0"/>
            </a:rPr>
            <a:t>yang orang tuanya tidak mampu membiayai pendidikannya</a:t>
          </a:r>
          <a:endParaRPr lang="id-ID" sz="1500" i="0" dirty="0">
            <a:solidFill>
              <a:schemeClr val="bg1"/>
            </a:solidFill>
            <a:latin typeface="Calibri" pitchFamily="34" charset="0"/>
          </a:endParaRPr>
        </a:p>
      </dgm:t>
    </dgm:pt>
    <dgm:pt modelId="{F44B1850-F29C-431D-BF60-47647479196F}" type="parTrans" cxnId="{8800907F-0F0C-44CD-93A1-2808981B52D9}">
      <dgm:prSet/>
      <dgm:spPr/>
      <dgm:t>
        <a:bodyPr/>
        <a:lstStyle/>
        <a:p>
          <a:endParaRPr lang="id-ID"/>
        </a:p>
      </dgm:t>
    </dgm:pt>
    <dgm:pt modelId="{F209A5A4-9D89-42CB-9724-67024A851A83}" type="sibTrans" cxnId="{8800907F-0F0C-44CD-93A1-2808981B52D9}">
      <dgm:prSet/>
      <dgm:spPr/>
      <dgm:t>
        <a:bodyPr/>
        <a:lstStyle/>
        <a:p>
          <a:endParaRPr lang="id-ID"/>
        </a:p>
      </dgm:t>
    </dgm:pt>
    <dgm:pt modelId="{DC9AD1A0-2F6B-4EEF-8D89-C18F42B28779}">
      <dgm:prSet phldrT="[Text]"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r>
            <a:rPr lang="en-US" b="1" dirty="0" err="1" smtClean="0">
              <a:solidFill>
                <a:srgbClr val="002060"/>
              </a:solidFill>
              <a:latin typeface="Calibri" pitchFamily="34" charset="0"/>
            </a:rPr>
            <a:t>PUTUSAN</a:t>
          </a:r>
          <a:r>
            <a:rPr lang="en-US" b="1" dirty="0" smtClean="0">
              <a:solidFill>
                <a:srgbClr val="002060"/>
              </a:solidFill>
              <a:latin typeface="Calibri" pitchFamily="34" charset="0"/>
            </a:rPr>
            <a:t> </a:t>
          </a:r>
          <a:r>
            <a:rPr lang="en-US" b="1" dirty="0" err="1" smtClean="0">
              <a:solidFill>
                <a:srgbClr val="002060"/>
              </a:solidFill>
              <a:latin typeface="Calibri" pitchFamily="34" charset="0"/>
            </a:rPr>
            <a:t>MAHKAMAH</a:t>
          </a:r>
          <a:r>
            <a:rPr lang="en-US" b="1" dirty="0" smtClean="0">
              <a:solidFill>
                <a:srgbClr val="002060"/>
              </a:solidFill>
              <a:latin typeface="Calibri" pitchFamily="34" charset="0"/>
            </a:rPr>
            <a:t> </a:t>
          </a:r>
          <a:r>
            <a:rPr lang="en-US" b="1" dirty="0" err="1" smtClean="0">
              <a:solidFill>
                <a:srgbClr val="002060"/>
              </a:solidFill>
              <a:latin typeface="Calibri" pitchFamily="34" charset="0"/>
            </a:rPr>
            <a:t>KONSTITUSI</a:t>
          </a:r>
          <a:r>
            <a:rPr lang="en-US" b="1" dirty="0" smtClean="0">
              <a:solidFill>
                <a:srgbClr val="002060"/>
              </a:solidFill>
              <a:latin typeface="Calibri" pitchFamily="34" charset="0"/>
            </a:rPr>
            <a:t> </a:t>
          </a:r>
          <a:endParaRPr lang="id-ID" b="1" dirty="0" smtClean="0">
            <a:solidFill>
              <a:srgbClr val="002060"/>
            </a:solidFill>
            <a:latin typeface="Calibri" pitchFamily="34" charset="0"/>
          </a:endParaRPr>
        </a:p>
        <a:p>
          <a:r>
            <a:rPr lang="en-US" b="1" dirty="0" err="1" smtClean="0">
              <a:solidFill>
                <a:srgbClr val="002060"/>
              </a:solidFill>
              <a:latin typeface="Calibri" pitchFamily="34" charset="0"/>
            </a:rPr>
            <a:t>NOMOR</a:t>
          </a:r>
          <a:r>
            <a:rPr lang="en-US" b="1" dirty="0" smtClean="0">
              <a:solidFill>
                <a:srgbClr val="002060"/>
              </a:solidFill>
              <a:latin typeface="Calibri" pitchFamily="34" charset="0"/>
            </a:rPr>
            <a:t> 11-14-21-126-136/</a:t>
          </a:r>
          <a:r>
            <a:rPr lang="en-US" b="1" dirty="0" err="1" smtClean="0">
              <a:solidFill>
                <a:srgbClr val="002060"/>
              </a:solidFill>
              <a:latin typeface="Calibri" pitchFamily="34" charset="0"/>
            </a:rPr>
            <a:t>PUU</a:t>
          </a:r>
          <a:r>
            <a:rPr lang="en-US" b="1" dirty="0" smtClean="0">
              <a:solidFill>
                <a:srgbClr val="002060"/>
              </a:solidFill>
              <a:latin typeface="Calibri" pitchFamily="34" charset="0"/>
            </a:rPr>
            <a:t>-VII/2009</a:t>
          </a:r>
          <a:endParaRPr lang="id-ID" dirty="0"/>
        </a:p>
      </dgm:t>
    </dgm:pt>
    <dgm:pt modelId="{D8E8217C-C5B5-4D95-BFAF-F1F5ABCB7395}" type="parTrans" cxnId="{77C60DB6-01F5-465B-8BE9-647EF8B7D8D4}">
      <dgm:prSet/>
      <dgm:spPr/>
      <dgm:t>
        <a:bodyPr/>
        <a:lstStyle/>
        <a:p>
          <a:endParaRPr lang="id-ID"/>
        </a:p>
      </dgm:t>
    </dgm:pt>
    <dgm:pt modelId="{7E9907F0-F925-4485-9E6C-1EC62AC320E9}" type="sibTrans" cxnId="{77C60DB6-01F5-465B-8BE9-647EF8B7D8D4}">
      <dgm:prSet/>
      <dgm:spPr/>
      <dgm:t>
        <a:bodyPr/>
        <a:lstStyle/>
        <a:p>
          <a:endParaRPr lang="id-ID"/>
        </a:p>
      </dgm:t>
    </dgm:pt>
    <dgm:pt modelId="{A4B3712A-6EC4-40CA-9D89-C1201C76D403}">
      <dgm:prSet phldrT="[Text]" custT="1"/>
      <dgm:spPr>
        <a:solidFill>
          <a:schemeClr val="accent4"/>
        </a:solidFill>
      </dgm:spPr>
      <dgm:t>
        <a:bodyPr/>
        <a:lstStyle/>
        <a:p>
          <a:r>
            <a:rPr lang="id-ID" sz="1600" i="0" dirty="0" smtClean="0">
              <a:solidFill>
                <a:schemeClr val="bg1"/>
              </a:solidFill>
              <a:latin typeface="Calibri" pitchFamily="34" charset="0"/>
            </a:rPr>
            <a:t>Beasiswa bagi yang berprestasi</a:t>
          </a:r>
          <a:endParaRPr lang="id-ID" sz="1600" dirty="0"/>
        </a:p>
      </dgm:t>
    </dgm:pt>
    <dgm:pt modelId="{3F84E3B6-0434-4B86-B082-16DBD49A1C56}" type="parTrans" cxnId="{4ECEEBF6-A017-4910-B8F6-3F33ACFC401A}">
      <dgm:prSet/>
      <dgm:spPr/>
      <dgm:t>
        <a:bodyPr/>
        <a:lstStyle/>
        <a:p>
          <a:endParaRPr lang="id-ID"/>
        </a:p>
      </dgm:t>
    </dgm:pt>
    <dgm:pt modelId="{49B4EAD5-D36A-434D-9F52-86E5659F0635}" type="sibTrans" cxnId="{4ECEEBF6-A017-4910-B8F6-3F33ACFC401A}">
      <dgm:prSet/>
      <dgm:spPr/>
      <dgm:t>
        <a:bodyPr/>
        <a:lstStyle/>
        <a:p>
          <a:endParaRPr lang="id-ID"/>
        </a:p>
      </dgm:t>
    </dgm:pt>
    <dgm:pt modelId="{1D138CCB-AC27-49DA-9327-790C790A6E95}" type="pres">
      <dgm:prSet presAssocID="{6385B30E-8C7D-4523-8198-B00933D443CD}" presName="CompostProcess" presStyleCnt="0">
        <dgm:presLayoutVars>
          <dgm:dir/>
          <dgm:resizeHandles val="exact"/>
        </dgm:presLayoutVars>
      </dgm:prSet>
      <dgm:spPr/>
    </dgm:pt>
    <dgm:pt modelId="{EFBC70E0-F958-4600-B325-A203B4319F14}" type="pres">
      <dgm:prSet presAssocID="{6385B30E-8C7D-4523-8198-B00933D443CD}" presName="arrow" presStyleLbl="bgShp" presStyleIdx="0" presStyleCnt="1"/>
      <dgm:spPr>
        <a:solidFill>
          <a:schemeClr val="bg1">
            <a:lumMod val="85000"/>
          </a:schemeClr>
        </a:solidFill>
      </dgm:spPr>
      <dgm:t>
        <a:bodyPr/>
        <a:lstStyle/>
        <a:p>
          <a:endParaRPr lang="id-ID"/>
        </a:p>
      </dgm:t>
    </dgm:pt>
    <dgm:pt modelId="{6E98F407-5374-46C1-AC0F-8A279F2E2E46}" type="pres">
      <dgm:prSet presAssocID="{6385B30E-8C7D-4523-8198-B00933D443CD}" presName="linearProcess" presStyleCnt="0"/>
      <dgm:spPr/>
    </dgm:pt>
    <dgm:pt modelId="{1E944657-0AC0-4D3C-B1DB-EF87A79B20C7}" type="pres">
      <dgm:prSet presAssocID="{8357FA1E-B578-4CC0-85AC-6F45EACFF491}" presName="text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AC6D4CA8-4348-4AA0-B1BA-BC996927A6E6}" type="pres">
      <dgm:prSet presAssocID="{F209A5A4-9D89-42CB-9724-67024A851A83}" presName="sibTrans" presStyleCnt="0"/>
      <dgm:spPr/>
    </dgm:pt>
    <dgm:pt modelId="{212C7650-BE50-4FEF-B62C-04168C4D36FD}" type="pres">
      <dgm:prSet presAssocID="{DC9AD1A0-2F6B-4EEF-8D89-C18F42B28779}" presName="text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D62F28D6-11D7-448D-A980-19E637CF6D85}" type="pres">
      <dgm:prSet presAssocID="{7E9907F0-F925-4485-9E6C-1EC62AC320E9}" presName="sibTrans" presStyleCnt="0"/>
      <dgm:spPr/>
    </dgm:pt>
    <dgm:pt modelId="{94D56EB9-1EF0-43E7-879F-B090EE2DDCA4}" type="pres">
      <dgm:prSet presAssocID="{A4B3712A-6EC4-40CA-9D89-C1201C76D403}" presName="text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</dgm:ptLst>
  <dgm:cxnLst>
    <dgm:cxn modelId="{DBEFE8BE-9978-4A37-8F34-2F015C1ECE89}" type="presOf" srcId="{DC9AD1A0-2F6B-4EEF-8D89-C18F42B28779}" destId="{212C7650-BE50-4FEF-B62C-04168C4D36FD}" srcOrd="0" destOrd="0" presId="urn:microsoft.com/office/officeart/2005/8/layout/hProcess9"/>
    <dgm:cxn modelId="{52011AA6-B039-4E21-820C-5323893558AD}" type="presOf" srcId="{8357FA1E-B578-4CC0-85AC-6F45EACFF491}" destId="{1E944657-0AC0-4D3C-B1DB-EF87A79B20C7}" srcOrd="0" destOrd="0" presId="urn:microsoft.com/office/officeart/2005/8/layout/hProcess9"/>
    <dgm:cxn modelId="{F2C3F93D-04A7-4138-8D0B-EBDB84D5A9B4}" type="presOf" srcId="{6385B30E-8C7D-4523-8198-B00933D443CD}" destId="{1D138CCB-AC27-49DA-9327-790C790A6E95}" srcOrd="0" destOrd="0" presId="urn:microsoft.com/office/officeart/2005/8/layout/hProcess9"/>
    <dgm:cxn modelId="{4ECEEBF6-A017-4910-B8F6-3F33ACFC401A}" srcId="{6385B30E-8C7D-4523-8198-B00933D443CD}" destId="{A4B3712A-6EC4-40CA-9D89-C1201C76D403}" srcOrd="2" destOrd="0" parTransId="{3F84E3B6-0434-4B86-B082-16DBD49A1C56}" sibTransId="{49B4EAD5-D36A-434D-9F52-86E5659F0635}"/>
    <dgm:cxn modelId="{77C60DB6-01F5-465B-8BE9-647EF8B7D8D4}" srcId="{6385B30E-8C7D-4523-8198-B00933D443CD}" destId="{DC9AD1A0-2F6B-4EEF-8D89-C18F42B28779}" srcOrd="1" destOrd="0" parTransId="{D8E8217C-C5B5-4D95-BFAF-F1F5ABCB7395}" sibTransId="{7E9907F0-F925-4485-9E6C-1EC62AC320E9}"/>
    <dgm:cxn modelId="{E2A42B2A-18CA-4516-B6B6-B2FD9CAD9E40}" type="presOf" srcId="{A4B3712A-6EC4-40CA-9D89-C1201C76D403}" destId="{94D56EB9-1EF0-43E7-879F-B090EE2DDCA4}" srcOrd="0" destOrd="0" presId="urn:microsoft.com/office/officeart/2005/8/layout/hProcess9"/>
    <dgm:cxn modelId="{8800907F-0F0C-44CD-93A1-2808981B52D9}" srcId="{6385B30E-8C7D-4523-8198-B00933D443CD}" destId="{8357FA1E-B578-4CC0-85AC-6F45EACFF491}" srcOrd="0" destOrd="0" parTransId="{F44B1850-F29C-431D-BF60-47647479196F}" sibTransId="{F209A5A4-9D89-42CB-9724-67024A851A83}"/>
    <dgm:cxn modelId="{EBB036A1-407C-4191-B4CF-17E359EDDDC9}" type="presParOf" srcId="{1D138CCB-AC27-49DA-9327-790C790A6E95}" destId="{EFBC70E0-F958-4600-B325-A203B4319F14}" srcOrd="0" destOrd="0" presId="urn:microsoft.com/office/officeart/2005/8/layout/hProcess9"/>
    <dgm:cxn modelId="{DF4E6319-776D-4820-8776-618FC0BC4E05}" type="presParOf" srcId="{1D138CCB-AC27-49DA-9327-790C790A6E95}" destId="{6E98F407-5374-46C1-AC0F-8A279F2E2E46}" srcOrd="1" destOrd="0" presId="urn:microsoft.com/office/officeart/2005/8/layout/hProcess9"/>
    <dgm:cxn modelId="{7F8F06F1-8DCD-4A09-9818-BD8975B8B91D}" type="presParOf" srcId="{6E98F407-5374-46C1-AC0F-8A279F2E2E46}" destId="{1E944657-0AC0-4D3C-B1DB-EF87A79B20C7}" srcOrd="0" destOrd="0" presId="urn:microsoft.com/office/officeart/2005/8/layout/hProcess9"/>
    <dgm:cxn modelId="{99078C3F-AE98-4531-92DA-CEB7FE5348F6}" type="presParOf" srcId="{6E98F407-5374-46C1-AC0F-8A279F2E2E46}" destId="{AC6D4CA8-4348-4AA0-B1BA-BC996927A6E6}" srcOrd="1" destOrd="0" presId="urn:microsoft.com/office/officeart/2005/8/layout/hProcess9"/>
    <dgm:cxn modelId="{FD594121-59A0-4CCD-A1EA-4542BE87587F}" type="presParOf" srcId="{6E98F407-5374-46C1-AC0F-8A279F2E2E46}" destId="{212C7650-BE50-4FEF-B62C-04168C4D36FD}" srcOrd="2" destOrd="0" presId="urn:microsoft.com/office/officeart/2005/8/layout/hProcess9"/>
    <dgm:cxn modelId="{F7249972-D094-4755-ADA9-6C79BCCEF508}" type="presParOf" srcId="{6E98F407-5374-46C1-AC0F-8A279F2E2E46}" destId="{D62F28D6-11D7-448D-A980-19E637CF6D85}" srcOrd="3" destOrd="0" presId="urn:microsoft.com/office/officeart/2005/8/layout/hProcess9"/>
    <dgm:cxn modelId="{90C3CBF3-8884-4078-A7BE-49AAFB7B6512}" type="presParOf" srcId="{6E98F407-5374-46C1-AC0F-8A279F2E2E46}" destId="{94D56EB9-1EF0-43E7-879F-B090EE2DDCA4}" srcOrd="4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6385B30E-8C7D-4523-8198-B00933D443CD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</dgm:pt>
    <dgm:pt modelId="{8357FA1E-B578-4CC0-85AC-6F45EACFF491}">
      <dgm:prSet phldrT="[Text]" custT="1"/>
      <dgm:spPr>
        <a:solidFill>
          <a:schemeClr val="accent4"/>
        </a:solidFill>
      </dgm:spPr>
      <dgm:t>
        <a:bodyPr/>
        <a:lstStyle/>
        <a:p>
          <a:r>
            <a:rPr lang="id-ID" sz="1600" i="0" dirty="0" smtClean="0">
              <a:solidFill>
                <a:schemeClr val="bg1"/>
              </a:solidFill>
              <a:latin typeface="Calibri" pitchFamily="34" charset="0"/>
            </a:rPr>
            <a:t>Badan hukum  pendidikan sebagai </a:t>
          </a:r>
          <a:r>
            <a:rPr lang="id-ID" sz="1600" b="1" i="0" dirty="0" smtClean="0">
              <a:solidFill>
                <a:schemeClr val="bg1"/>
              </a:solidFill>
              <a:latin typeface="Calibri" pitchFamily="34" charset="0"/>
            </a:rPr>
            <a:t>bentuk badan hukum tertentu</a:t>
          </a:r>
          <a:endParaRPr lang="id-ID" sz="1600" b="1" i="0" dirty="0">
            <a:solidFill>
              <a:schemeClr val="bg1"/>
            </a:solidFill>
            <a:latin typeface="Calibri" pitchFamily="34" charset="0"/>
          </a:endParaRPr>
        </a:p>
      </dgm:t>
    </dgm:pt>
    <dgm:pt modelId="{F44B1850-F29C-431D-BF60-47647479196F}" type="parTrans" cxnId="{8800907F-0F0C-44CD-93A1-2808981B52D9}">
      <dgm:prSet/>
      <dgm:spPr/>
      <dgm:t>
        <a:bodyPr/>
        <a:lstStyle/>
        <a:p>
          <a:endParaRPr lang="id-ID"/>
        </a:p>
      </dgm:t>
    </dgm:pt>
    <dgm:pt modelId="{F209A5A4-9D89-42CB-9724-67024A851A83}" type="sibTrans" cxnId="{8800907F-0F0C-44CD-93A1-2808981B52D9}">
      <dgm:prSet/>
      <dgm:spPr/>
      <dgm:t>
        <a:bodyPr/>
        <a:lstStyle/>
        <a:p>
          <a:endParaRPr lang="id-ID"/>
        </a:p>
      </dgm:t>
    </dgm:pt>
    <dgm:pt modelId="{DC9AD1A0-2F6B-4EEF-8D89-C18F42B28779}">
      <dgm:prSet phldrT="[Text]"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r>
            <a:rPr lang="en-US" b="1" dirty="0" err="1" smtClean="0">
              <a:solidFill>
                <a:srgbClr val="002060"/>
              </a:solidFill>
              <a:latin typeface="Calibri" pitchFamily="34" charset="0"/>
            </a:rPr>
            <a:t>PUTUSAN</a:t>
          </a:r>
          <a:r>
            <a:rPr lang="en-US" b="1" dirty="0" smtClean="0">
              <a:solidFill>
                <a:srgbClr val="002060"/>
              </a:solidFill>
              <a:latin typeface="Calibri" pitchFamily="34" charset="0"/>
            </a:rPr>
            <a:t> </a:t>
          </a:r>
          <a:r>
            <a:rPr lang="en-US" b="1" dirty="0" err="1" smtClean="0">
              <a:solidFill>
                <a:srgbClr val="002060"/>
              </a:solidFill>
              <a:latin typeface="Calibri" pitchFamily="34" charset="0"/>
            </a:rPr>
            <a:t>MAHKAMAH</a:t>
          </a:r>
          <a:r>
            <a:rPr lang="en-US" b="1" dirty="0" smtClean="0">
              <a:solidFill>
                <a:srgbClr val="002060"/>
              </a:solidFill>
              <a:latin typeface="Calibri" pitchFamily="34" charset="0"/>
            </a:rPr>
            <a:t> </a:t>
          </a:r>
          <a:r>
            <a:rPr lang="en-US" b="1" dirty="0" err="1" smtClean="0">
              <a:solidFill>
                <a:srgbClr val="002060"/>
              </a:solidFill>
              <a:latin typeface="Calibri" pitchFamily="34" charset="0"/>
            </a:rPr>
            <a:t>KONSTITUSI</a:t>
          </a:r>
          <a:r>
            <a:rPr lang="en-US" b="1" dirty="0" smtClean="0">
              <a:solidFill>
                <a:srgbClr val="002060"/>
              </a:solidFill>
              <a:latin typeface="Calibri" pitchFamily="34" charset="0"/>
            </a:rPr>
            <a:t> </a:t>
          </a:r>
          <a:endParaRPr lang="id-ID" b="1" dirty="0" smtClean="0">
            <a:solidFill>
              <a:srgbClr val="002060"/>
            </a:solidFill>
            <a:latin typeface="Calibri" pitchFamily="34" charset="0"/>
          </a:endParaRPr>
        </a:p>
        <a:p>
          <a:r>
            <a:rPr lang="en-US" b="1" dirty="0" err="1" smtClean="0">
              <a:solidFill>
                <a:srgbClr val="002060"/>
              </a:solidFill>
              <a:latin typeface="Calibri" pitchFamily="34" charset="0"/>
            </a:rPr>
            <a:t>NOMOR</a:t>
          </a:r>
          <a:r>
            <a:rPr lang="en-US" b="1" dirty="0" smtClean="0">
              <a:solidFill>
                <a:srgbClr val="002060"/>
              </a:solidFill>
              <a:latin typeface="Calibri" pitchFamily="34" charset="0"/>
            </a:rPr>
            <a:t> 11-14-21-126-136/</a:t>
          </a:r>
          <a:r>
            <a:rPr lang="en-US" b="1" dirty="0" err="1" smtClean="0">
              <a:solidFill>
                <a:srgbClr val="002060"/>
              </a:solidFill>
              <a:latin typeface="Calibri" pitchFamily="34" charset="0"/>
            </a:rPr>
            <a:t>PUU</a:t>
          </a:r>
          <a:r>
            <a:rPr lang="en-US" b="1" dirty="0" smtClean="0">
              <a:solidFill>
                <a:srgbClr val="002060"/>
              </a:solidFill>
              <a:latin typeface="Calibri" pitchFamily="34" charset="0"/>
            </a:rPr>
            <a:t>-VII/2009</a:t>
          </a:r>
          <a:endParaRPr lang="id-ID" dirty="0"/>
        </a:p>
      </dgm:t>
    </dgm:pt>
    <dgm:pt modelId="{D8E8217C-C5B5-4D95-BFAF-F1F5ABCB7395}" type="parTrans" cxnId="{77C60DB6-01F5-465B-8BE9-647EF8B7D8D4}">
      <dgm:prSet/>
      <dgm:spPr/>
      <dgm:t>
        <a:bodyPr/>
        <a:lstStyle/>
        <a:p>
          <a:endParaRPr lang="id-ID"/>
        </a:p>
      </dgm:t>
    </dgm:pt>
    <dgm:pt modelId="{7E9907F0-F925-4485-9E6C-1EC62AC320E9}" type="sibTrans" cxnId="{77C60DB6-01F5-465B-8BE9-647EF8B7D8D4}">
      <dgm:prSet/>
      <dgm:spPr/>
      <dgm:t>
        <a:bodyPr/>
        <a:lstStyle/>
        <a:p>
          <a:endParaRPr lang="id-ID"/>
        </a:p>
      </dgm:t>
    </dgm:pt>
    <dgm:pt modelId="{A4B3712A-6EC4-40CA-9D89-C1201C76D403}">
      <dgm:prSet phldrT="[Text]" custT="1"/>
      <dgm:spPr>
        <a:solidFill>
          <a:schemeClr val="accent4"/>
        </a:solidFill>
      </dgm:spPr>
      <dgm:t>
        <a:bodyPr/>
        <a:lstStyle/>
        <a:p>
          <a:r>
            <a:rPr lang="id-ID" sz="1600" i="0" dirty="0" smtClean="0">
              <a:solidFill>
                <a:schemeClr val="bg1"/>
              </a:solidFill>
              <a:latin typeface="Calibri" pitchFamily="34" charset="0"/>
            </a:rPr>
            <a:t>Badan hukum  pendidikan sebagai </a:t>
          </a:r>
          <a:r>
            <a:rPr lang="id-ID" sz="1600" b="1" i="0" dirty="0" smtClean="0">
              <a:solidFill>
                <a:schemeClr val="bg1"/>
              </a:solidFill>
              <a:latin typeface="Calibri" pitchFamily="34" charset="0"/>
            </a:rPr>
            <a:t>sebutan  fungsi penyelenggara pendidikan</a:t>
          </a:r>
          <a:endParaRPr lang="id-ID" sz="1600" b="1" i="0" dirty="0">
            <a:solidFill>
              <a:schemeClr val="bg1"/>
            </a:solidFill>
          </a:endParaRPr>
        </a:p>
      </dgm:t>
    </dgm:pt>
    <dgm:pt modelId="{3F84E3B6-0434-4B86-B082-16DBD49A1C56}" type="parTrans" cxnId="{4ECEEBF6-A017-4910-B8F6-3F33ACFC401A}">
      <dgm:prSet/>
      <dgm:spPr/>
      <dgm:t>
        <a:bodyPr/>
        <a:lstStyle/>
        <a:p>
          <a:endParaRPr lang="id-ID"/>
        </a:p>
      </dgm:t>
    </dgm:pt>
    <dgm:pt modelId="{49B4EAD5-D36A-434D-9F52-86E5659F0635}" type="sibTrans" cxnId="{4ECEEBF6-A017-4910-B8F6-3F33ACFC401A}">
      <dgm:prSet/>
      <dgm:spPr/>
      <dgm:t>
        <a:bodyPr/>
        <a:lstStyle/>
        <a:p>
          <a:endParaRPr lang="id-ID"/>
        </a:p>
      </dgm:t>
    </dgm:pt>
    <dgm:pt modelId="{1D138CCB-AC27-49DA-9327-790C790A6E95}" type="pres">
      <dgm:prSet presAssocID="{6385B30E-8C7D-4523-8198-B00933D443CD}" presName="CompostProcess" presStyleCnt="0">
        <dgm:presLayoutVars>
          <dgm:dir/>
          <dgm:resizeHandles val="exact"/>
        </dgm:presLayoutVars>
      </dgm:prSet>
      <dgm:spPr/>
    </dgm:pt>
    <dgm:pt modelId="{EFBC70E0-F958-4600-B325-A203B4319F14}" type="pres">
      <dgm:prSet presAssocID="{6385B30E-8C7D-4523-8198-B00933D443CD}" presName="arrow" presStyleLbl="bgShp" presStyleIdx="0" presStyleCnt="1"/>
      <dgm:spPr>
        <a:solidFill>
          <a:schemeClr val="bg1">
            <a:lumMod val="85000"/>
          </a:schemeClr>
        </a:solidFill>
      </dgm:spPr>
      <dgm:t>
        <a:bodyPr/>
        <a:lstStyle/>
        <a:p>
          <a:endParaRPr lang="id-ID"/>
        </a:p>
      </dgm:t>
    </dgm:pt>
    <dgm:pt modelId="{6E98F407-5374-46C1-AC0F-8A279F2E2E46}" type="pres">
      <dgm:prSet presAssocID="{6385B30E-8C7D-4523-8198-B00933D443CD}" presName="linearProcess" presStyleCnt="0"/>
      <dgm:spPr/>
    </dgm:pt>
    <dgm:pt modelId="{1E944657-0AC0-4D3C-B1DB-EF87A79B20C7}" type="pres">
      <dgm:prSet presAssocID="{8357FA1E-B578-4CC0-85AC-6F45EACFF491}" presName="text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AC6D4CA8-4348-4AA0-B1BA-BC996927A6E6}" type="pres">
      <dgm:prSet presAssocID="{F209A5A4-9D89-42CB-9724-67024A851A83}" presName="sibTrans" presStyleCnt="0"/>
      <dgm:spPr/>
    </dgm:pt>
    <dgm:pt modelId="{212C7650-BE50-4FEF-B62C-04168C4D36FD}" type="pres">
      <dgm:prSet presAssocID="{DC9AD1A0-2F6B-4EEF-8D89-C18F42B28779}" presName="text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D62F28D6-11D7-448D-A980-19E637CF6D85}" type="pres">
      <dgm:prSet presAssocID="{7E9907F0-F925-4485-9E6C-1EC62AC320E9}" presName="sibTrans" presStyleCnt="0"/>
      <dgm:spPr/>
    </dgm:pt>
    <dgm:pt modelId="{94D56EB9-1EF0-43E7-879F-B090EE2DDCA4}" type="pres">
      <dgm:prSet presAssocID="{A4B3712A-6EC4-40CA-9D89-C1201C76D403}" presName="text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</dgm:ptLst>
  <dgm:cxnLst>
    <dgm:cxn modelId="{5C10058C-28EE-42A3-B781-10C442D051B1}" type="presOf" srcId="{6385B30E-8C7D-4523-8198-B00933D443CD}" destId="{1D138CCB-AC27-49DA-9327-790C790A6E95}" srcOrd="0" destOrd="0" presId="urn:microsoft.com/office/officeart/2005/8/layout/hProcess9"/>
    <dgm:cxn modelId="{3DE89E64-D391-4C54-962A-FF9551F2E36C}" type="presOf" srcId="{DC9AD1A0-2F6B-4EEF-8D89-C18F42B28779}" destId="{212C7650-BE50-4FEF-B62C-04168C4D36FD}" srcOrd="0" destOrd="0" presId="urn:microsoft.com/office/officeart/2005/8/layout/hProcess9"/>
    <dgm:cxn modelId="{4ECEEBF6-A017-4910-B8F6-3F33ACFC401A}" srcId="{6385B30E-8C7D-4523-8198-B00933D443CD}" destId="{A4B3712A-6EC4-40CA-9D89-C1201C76D403}" srcOrd="2" destOrd="0" parTransId="{3F84E3B6-0434-4B86-B082-16DBD49A1C56}" sibTransId="{49B4EAD5-D36A-434D-9F52-86E5659F0635}"/>
    <dgm:cxn modelId="{8E070B3E-21A3-47A3-8EBF-2D8CF53E6164}" type="presOf" srcId="{8357FA1E-B578-4CC0-85AC-6F45EACFF491}" destId="{1E944657-0AC0-4D3C-B1DB-EF87A79B20C7}" srcOrd="0" destOrd="0" presId="urn:microsoft.com/office/officeart/2005/8/layout/hProcess9"/>
    <dgm:cxn modelId="{C02FB64A-00A1-4000-A4AB-51F6B5BA7D11}" type="presOf" srcId="{A4B3712A-6EC4-40CA-9D89-C1201C76D403}" destId="{94D56EB9-1EF0-43E7-879F-B090EE2DDCA4}" srcOrd="0" destOrd="0" presId="urn:microsoft.com/office/officeart/2005/8/layout/hProcess9"/>
    <dgm:cxn modelId="{77C60DB6-01F5-465B-8BE9-647EF8B7D8D4}" srcId="{6385B30E-8C7D-4523-8198-B00933D443CD}" destId="{DC9AD1A0-2F6B-4EEF-8D89-C18F42B28779}" srcOrd="1" destOrd="0" parTransId="{D8E8217C-C5B5-4D95-BFAF-F1F5ABCB7395}" sibTransId="{7E9907F0-F925-4485-9E6C-1EC62AC320E9}"/>
    <dgm:cxn modelId="{8800907F-0F0C-44CD-93A1-2808981B52D9}" srcId="{6385B30E-8C7D-4523-8198-B00933D443CD}" destId="{8357FA1E-B578-4CC0-85AC-6F45EACFF491}" srcOrd="0" destOrd="0" parTransId="{F44B1850-F29C-431D-BF60-47647479196F}" sibTransId="{F209A5A4-9D89-42CB-9724-67024A851A83}"/>
    <dgm:cxn modelId="{E9628440-BF83-4D2E-9B5E-4BDBDF9BB95A}" type="presParOf" srcId="{1D138CCB-AC27-49DA-9327-790C790A6E95}" destId="{EFBC70E0-F958-4600-B325-A203B4319F14}" srcOrd="0" destOrd="0" presId="urn:microsoft.com/office/officeart/2005/8/layout/hProcess9"/>
    <dgm:cxn modelId="{1F0CFCC8-1391-476C-BE6B-B6F92D3A2FBC}" type="presParOf" srcId="{1D138CCB-AC27-49DA-9327-790C790A6E95}" destId="{6E98F407-5374-46C1-AC0F-8A279F2E2E46}" srcOrd="1" destOrd="0" presId="urn:microsoft.com/office/officeart/2005/8/layout/hProcess9"/>
    <dgm:cxn modelId="{67D98BE5-7BCA-459A-BB57-A7BDE8F8BFCA}" type="presParOf" srcId="{6E98F407-5374-46C1-AC0F-8A279F2E2E46}" destId="{1E944657-0AC0-4D3C-B1DB-EF87A79B20C7}" srcOrd="0" destOrd="0" presId="urn:microsoft.com/office/officeart/2005/8/layout/hProcess9"/>
    <dgm:cxn modelId="{07B73BE1-93E1-4700-AFE3-7F56B0096EA0}" type="presParOf" srcId="{6E98F407-5374-46C1-AC0F-8A279F2E2E46}" destId="{AC6D4CA8-4348-4AA0-B1BA-BC996927A6E6}" srcOrd="1" destOrd="0" presId="urn:microsoft.com/office/officeart/2005/8/layout/hProcess9"/>
    <dgm:cxn modelId="{96EC55F1-5F8A-40FE-A36A-7FA3A8AE2174}" type="presParOf" srcId="{6E98F407-5374-46C1-AC0F-8A279F2E2E46}" destId="{212C7650-BE50-4FEF-B62C-04168C4D36FD}" srcOrd="2" destOrd="0" presId="urn:microsoft.com/office/officeart/2005/8/layout/hProcess9"/>
    <dgm:cxn modelId="{4D4C253B-E690-4D5A-82B6-4F3309997012}" type="presParOf" srcId="{6E98F407-5374-46C1-AC0F-8A279F2E2E46}" destId="{D62F28D6-11D7-448D-A980-19E637CF6D85}" srcOrd="3" destOrd="0" presId="urn:microsoft.com/office/officeart/2005/8/layout/hProcess9"/>
    <dgm:cxn modelId="{C3D4BDED-34B4-4B1F-9063-10FD072EF64B}" type="presParOf" srcId="{6E98F407-5374-46C1-AC0F-8A279F2E2E46}" destId="{94D56EB9-1EF0-43E7-879F-B090EE2DDCA4}" srcOrd="4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6385B30E-8C7D-4523-8198-B00933D443CD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</dgm:pt>
    <dgm:pt modelId="{8357FA1E-B578-4CC0-85AC-6F45EACFF491}">
      <dgm:prSet phldrT="[Text]" custT="1"/>
      <dgm:spPr>
        <a:solidFill>
          <a:schemeClr val="accent4"/>
        </a:solidFill>
      </dgm:spPr>
      <dgm:t>
        <a:bodyPr/>
        <a:lstStyle/>
        <a:p>
          <a:r>
            <a:rPr lang="id-ID" sz="1600" i="0" dirty="0" smtClean="0">
              <a:solidFill>
                <a:schemeClr val="bg1"/>
              </a:solidFill>
              <a:latin typeface="Calibri" pitchFamily="34" charset="0"/>
            </a:rPr>
            <a:t>Badan hukum  pendidikan antara lain ber</a:t>
          </a:r>
          <a:r>
            <a:rPr lang="id-ID" sz="1600" b="1" i="0" dirty="0" smtClean="0">
              <a:solidFill>
                <a:schemeClr val="bg1"/>
              </a:solidFill>
              <a:latin typeface="Calibri" pitchFamily="34" charset="0"/>
            </a:rPr>
            <a:t>bentuk</a:t>
          </a:r>
          <a:r>
            <a:rPr lang="id-ID" sz="1600" i="0" dirty="0" smtClean="0">
              <a:solidFill>
                <a:schemeClr val="bg1"/>
              </a:solidFill>
              <a:latin typeface="Calibri" pitchFamily="34" charset="0"/>
            </a:rPr>
            <a:t> </a:t>
          </a:r>
          <a:r>
            <a:rPr lang="id-ID" sz="1600" b="1" i="0" dirty="0" smtClean="0">
              <a:solidFill>
                <a:schemeClr val="bg1"/>
              </a:solidFill>
              <a:latin typeface="Calibri" pitchFamily="34" charset="0"/>
            </a:rPr>
            <a:t>BHMN</a:t>
          </a:r>
          <a:endParaRPr lang="id-ID" sz="1600" b="1" i="0" dirty="0">
            <a:solidFill>
              <a:schemeClr val="bg1"/>
            </a:solidFill>
            <a:latin typeface="Calibri" pitchFamily="34" charset="0"/>
          </a:endParaRPr>
        </a:p>
      </dgm:t>
    </dgm:pt>
    <dgm:pt modelId="{F44B1850-F29C-431D-BF60-47647479196F}" type="parTrans" cxnId="{8800907F-0F0C-44CD-93A1-2808981B52D9}">
      <dgm:prSet/>
      <dgm:spPr/>
      <dgm:t>
        <a:bodyPr/>
        <a:lstStyle/>
        <a:p>
          <a:endParaRPr lang="id-ID"/>
        </a:p>
      </dgm:t>
    </dgm:pt>
    <dgm:pt modelId="{F209A5A4-9D89-42CB-9724-67024A851A83}" type="sibTrans" cxnId="{8800907F-0F0C-44CD-93A1-2808981B52D9}">
      <dgm:prSet/>
      <dgm:spPr/>
      <dgm:t>
        <a:bodyPr/>
        <a:lstStyle/>
        <a:p>
          <a:endParaRPr lang="id-ID"/>
        </a:p>
      </dgm:t>
    </dgm:pt>
    <dgm:pt modelId="{DC9AD1A0-2F6B-4EEF-8D89-C18F42B28779}">
      <dgm:prSet phldrT="[Text]"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r>
            <a:rPr lang="en-US" b="1" dirty="0" err="1" smtClean="0">
              <a:solidFill>
                <a:srgbClr val="002060"/>
              </a:solidFill>
              <a:latin typeface="Calibri" pitchFamily="34" charset="0"/>
            </a:rPr>
            <a:t>PUTUSAN</a:t>
          </a:r>
          <a:r>
            <a:rPr lang="en-US" b="1" dirty="0" smtClean="0">
              <a:solidFill>
                <a:srgbClr val="002060"/>
              </a:solidFill>
              <a:latin typeface="Calibri" pitchFamily="34" charset="0"/>
            </a:rPr>
            <a:t> </a:t>
          </a:r>
          <a:r>
            <a:rPr lang="en-US" b="1" dirty="0" err="1" smtClean="0">
              <a:solidFill>
                <a:srgbClr val="002060"/>
              </a:solidFill>
              <a:latin typeface="Calibri" pitchFamily="34" charset="0"/>
            </a:rPr>
            <a:t>MAHKAMAH</a:t>
          </a:r>
          <a:r>
            <a:rPr lang="en-US" b="1" dirty="0" smtClean="0">
              <a:solidFill>
                <a:srgbClr val="002060"/>
              </a:solidFill>
              <a:latin typeface="Calibri" pitchFamily="34" charset="0"/>
            </a:rPr>
            <a:t> </a:t>
          </a:r>
          <a:r>
            <a:rPr lang="en-US" b="1" dirty="0" err="1" smtClean="0">
              <a:solidFill>
                <a:srgbClr val="002060"/>
              </a:solidFill>
              <a:latin typeface="Calibri" pitchFamily="34" charset="0"/>
            </a:rPr>
            <a:t>KONSTITUSI</a:t>
          </a:r>
          <a:r>
            <a:rPr lang="en-US" b="1" dirty="0" smtClean="0">
              <a:solidFill>
                <a:srgbClr val="002060"/>
              </a:solidFill>
              <a:latin typeface="Calibri" pitchFamily="34" charset="0"/>
            </a:rPr>
            <a:t> </a:t>
          </a:r>
          <a:endParaRPr lang="id-ID" b="1" dirty="0" smtClean="0">
            <a:solidFill>
              <a:srgbClr val="002060"/>
            </a:solidFill>
            <a:latin typeface="Calibri" pitchFamily="34" charset="0"/>
          </a:endParaRPr>
        </a:p>
        <a:p>
          <a:r>
            <a:rPr lang="en-US" b="1" dirty="0" err="1" smtClean="0">
              <a:solidFill>
                <a:srgbClr val="002060"/>
              </a:solidFill>
              <a:latin typeface="Calibri" pitchFamily="34" charset="0"/>
            </a:rPr>
            <a:t>NOMOR</a:t>
          </a:r>
          <a:r>
            <a:rPr lang="en-US" b="1" dirty="0" smtClean="0">
              <a:solidFill>
                <a:srgbClr val="002060"/>
              </a:solidFill>
              <a:latin typeface="Calibri" pitchFamily="34" charset="0"/>
            </a:rPr>
            <a:t> 11-14-21-126-136/</a:t>
          </a:r>
          <a:r>
            <a:rPr lang="en-US" b="1" dirty="0" err="1" smtClean="0">
              <a:solidFill>
                <a:srgbClr val="002060"/>
              </a:solidFill>
              <a:latin typeface="Calibri" pitchFamily="34" charset="0"/>
            </a:rPr>
            <a:t>PUU</a:t>
          </a:r>
          <a:r>
            <a:rPr lang="en-US" b="1" dirty="0" smtClean="0">
              <a:solidFill>
                <a:srgbClr val="002060"/>
              </a:solidFill>
              <a:latin typeface="Calibri" pitchFamily="34" charset="0"/>
            </a:rPr>
            <a:t>-VII/2009</a:t>
          </a:r>
          <a:endParaRPr lang="id-ID" dirty="0"/>
        </a:p>
      </dgm:t>
    </dgm:pt>
    <dgm:pt modelId="{D8E8217C-C5B5-4D95-BFAF-F1F5ABCB7395}" type="parTrans" cxnId="{77C60DB6-01F5-465B-8BE9-647EF8B7D8D4}">
      <dgm:prSet/>
      <dgm:spPr/>
      <dgm:t>
        <a:bodyPr/>
        <a:lstStyle/>
        <a:p>
          <a:endParaRPr lang="id-ID"/>
        </a:p>
      </dgm:t>
    </dgm:pt>
    <dgm:pt modelId="{7E9907F0-F925-4485-9E6C-1EC62AC320E9}" type="sibTrans" cxnId="{77C60DB6-01F5-465B-8BE9-647EF8B7D8D4}">
      <dgm:prSet/>
      <dgm:spPr/>
      <dgm:t>
        <a:bodyPr/>
        <a:lstStyle/>
        <a:p>
          <a:endParaRPr lang="id-ID"/>
        </a:p>
      </dgm:t>
    </dgm:pt>
    <dgm:pt modelId="{A4B3712A-6EC4-40CA-9D89-C1201C76D403}">
      <dgm:prSet phldrT="[Text]" custT="1"/>
      <dgm:spPr>
        <a:solidFill>
          <a:schemeClr val="accent4"/>
        </a:solidFill>
      </dgm:spPr>
      <dgm:t>
        <a:bodyPr/>
        <a:lstStyle/>
        <a:p>
          <a:r>
            <a:rPr lang="id-ID" sz="1600" b="1" i="0" dirty="0" smtClean="0">
              <a:solidFill>
                <a:schemeClr val="bg1"/>
              </a:solidFill>
              <a:latin typeface="Calibri" pitchFamily="34" charset="0"/>
            </a:rPr>
            <a:t>Tidak mempunyai kekuatan hukum mengikat/tidak berlaku</a:t>
          </a:r>
          <a:endParaRPr lang="id-ID" sz="1600" b="1" i="0" dirty="0">
            <a:solidFill>
              <a:schemeClr val="bg1"/>
            </a:solidFill>
          </a:endParaRPr>
        </a:p>
      </dgm:t>
    </dgm:pt>
    <dgm:pt modelId="{3F84E3B6-0434-4B86-B082-16DBD49A1C56}" type="parTrans" cxnId="{4ECEEBF6-A017-4910-B8F6-3F33ACFC401A}">
      <dgm:prSet/>
      <dgm:spPr/>
      <dgm:t>
        <a:bodyPr/>
        <a:lstStyle/>
        <a:p>
          <a:endParaRPr lang="id-ID"/>
        </a:p>
      </dgm:t>
    </dgm:pt>
    <dgm:pt modelId="{49B4EAD5-D36A-434D-9F52-86E5659F0635}" type="sibTrans" cxnId="{4ECEEBF6-A017-4910-B8F6-3F33ACFC401A}">
      <dgm:prSet/>
      <dgm:spPr/>
      <dgm:t>
        <a:bodyPr/>
        <a:lstStyle/>
        <a:p>
          <a:endParaRPr lang="id-ID"/>
        </a:p>
      </dgm:t>
    </dgm:pt>
    <dgm:pt modelId="{1D138CCB-AC27-49DA-9327-790C790A6E95}" type="pres">
      <dgm:prSet presAssocID="{6385B30E-8C7D-4523-8198-B00933D443CD}" presName="CompostProcess" presStyleCnt="0">
        <dgm:presLayoutVars>
          <dgm:dir/>
          <dgm:resizeHandles val="exact"/>
        </dgm:presLayoutVars>
      </dgm:prSet>
      <dgm:spPr/>
    </dgm:pt>
    <dgm:pt modelId="{EFBC70E0-F958-4600-B325-A203B4319F14}" type="pres">
      <dgm:prSet presAssocID="{6385B30E-8C7D-4523-8198-B00933D443CD}" presName="arrow" presStyleLbl="bgShp" presStyleIdx="0" presStyleCnt="1"/>
      <dgm:spPr>
        <a:solidFill>
          <a:schemeClr val="bg1">
            <a:lumMod val="85000"/>
          </a:schemeClr>
        </a:solidFill>
      </dgm:spPr>
      <dgm:t>
        <a:bodyPr/>
        <a:lstStyle/>
        <a:p>
          <a:endParaRPr lang="id-ID"/>
        </a:p>
      </dgm:t>
    </dgm:pt>
    <dgm:pt modelId="{6E98F407-5374-46C1-AC0F-8A279F2E2E46}" type="pres">
      <dgm:prSet presAssocID="{6385B30E-8C7D-4523-8198-B00933D443CD}" presName="linearProcess" presStyleCnt="0"/>
      <dgm:spPr/>
    </dgm:pt>
    <dgm:pt modelId="{1E944657-0AC0-4D3C-B1DB-EF87A79B20C7}" type="pres">
      <dgm:prSet presAssocID="{8357FA1E-B578-4CC0-85AC-6F45EACFF491}" presName="text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AC6D4CA8-4348-4AA0-B1BA-BC996927A6E6}" type="pres">
      <dgm:prSet presAssocID="{F209A5A4-9D89-42CB-9724-67024A851A83}" presName="sibTrans" presStyleCnt="0"/>
      <dgm:spPr/>
    </dgm:pt>
    <dgm:pt modelId="{212C7650-BE50-4FEF-B62C-04168C4D36FD}" type="pres">
      <dgm:prSet presAssocID="{DC9AD1A0-2F6B-4EEF-8D89-C18F42B28779}" presName="text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D62F28D6-11D7-448D-A980-19E637CF6D85}" type="pres">
      <dgm:prSet presAssocID="{7E9907F0-F925-4485-9E6C-1EC62AC320E9}" presName="sibTrans" presStyleCnt="0"/>
      <dgm:spPr/>
    </dgm:pt>
    <dgm:pt modelId="{94D56EB9-1EF0-43E7-879F-B090EE2DDCA4}" type="pres">
      <dgm:prSet presAssocID="{A4B3712A-6EC4-40CA-9D89-C1201C76D403}" presName="text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</dgm:ptLst>
  <dgm:cxnLst>
    <dgm:cxn modelId="{2ED894C0-7D0E-421E-84A3-A221882F492E}" type="presOf" srcId="{A4B3712A-6EC4-40CA-9D89-C1201C76D403}" destId="{94D56EB9-1EF0-43E7-879F-B090EE2DDCA4}" srcOrd="0" destOrd="0" presId="urn:microsoft.com/office/officeart/2005/8/layout/hProcess9"/>
    <dgm:cxn modelId="{78EBA085-F325-496A-BF0A-5EF88C29076C}" type="presOf" srcId="{6385B30E-8C7D-4523-8198-B00933D443CD}" destId="{1D138CCB-AC27-49DA-9327-790C790A6E95}" srcOrd="0" destOrd="0" presId="urn:microsoft.com/office/officeart/2005/8/layout/hProcess9"/>
    <dgm:cxn modelId="{4ECEEBF6-A017-4910-B8F6-3F33ACFC401A}" srcId="{6385B30E-8C7D-4523-8198-B00933D443CD}" destId="{A4B3712A-6EC4-40CA-9D89-C1201C76D403}" srcOrd="2" destOrd="0" parTransId="{3F84E3B6-0434-4B86-B082-16DBD49A1C56}" sibTransId="{49B4EAD5-D36A-434D-9F52-86E5659F0635}"/>
    <dgm:cxn modelId="{BA44B010-2C4D-4F7D-A40D-84C6608B842D}" type="presOf" srcId="{8357FA1E-B578-4CC0-85AC-6F45EACFF491}" destId="{1E944657-0AC0-4D3C-B1DB-EF87A79B20C7}" srcOrd="0" destOrd="0" presId="urn:microsoft.com/office/officeart/2005/8/layout/hProcess9"/>
    <dgm:cxn modelId="{CBD49221-A456-4789-A35B-346A77BA3392}" type="presOf" srcId="{DC9AD1A0-2F6B-4EEF-8D89-C18F42B28779}" destId="{212C7650-BE50-4FEF-B62C-04168C4D36FD}" srcOrd="0" destOrd="0" presId="urn:microsoft.com/office/officeart/2005/8/layout/hProcess9"/>
    <dgm:cxn modelId="{77C60DB6-01F5-465B-8BE9-647EF8B7D8D4}" srcId="{6385B30E-8C7D-4523-8198-B00933D443CD}" destId="{DC9AD1A0-2F6B-4EEF-8D89-C18F42B28779}" srcOrd="1" destOrd="0" parTransId="{D8E8217C-C5B5-4D95-BFAF-F1F5ABCB7395}" sibTransId="{7E9907F0-F925-4485-9E6C-1EC62AC320E9}"/>
    <dgm:cxn modelId="{8800907F-0F0C-44CD-93A1-2808981B52D9}" srcId="{6385B30E-8C7D-4523-8198-B00933D443CD}" destId="{8357FA1E-B578-4CC0-85AC-6F45EACFF491}" srcOrd="0" destOrd="0" parTransId="{F44B1850-F29C-431D-BF60-47647479196F}" sibTransId="{F209A5A4-9D89-42CB-9724-67024A851A83}"/>
    <dgm:cxn modelId="{E5CADFE7-7440-4706-9436-3C695AB285A5}" type="presParOf" srcId="{1D138CCB-AC27-49DA-9327-790C790A6E95}" destId="{EFBC70E0-F958-4600-B325-A203B4319F14}" srcOrd="0" destOrd="0" presId="urn:microsoft.com/office/officeart/2005/8/layout/hProcess9"/>
    <dgm:cxn modelId="{55397C3B-3C93-42B8-BCEF-CCC5735E6AFD}" type="presParOf" srcId="{1D138CCB-AC27-49DA-9327-790C790A6E95}" destId="{6E98F407-5374-46C1-AC0F-8A279F2E2E46}" srcOrd="1" destOrd="0" presId="urn:microsoft.com/office/officeart/2005/8/layout/hProcess9"/>
    <dgm:cxn modelId="{C3CEC394-8DB4-4C1E-AD61-0B3FA9B4D67E}" type="presParOf" srcId="{6E98F407-5374-46C1-AC0F-8A279F2E2E46}" destId="{1E944657-0AC0-4D3C-B1DB-EF87A79B20C7}" srcOrd="0" destOrd="0" presId="urn:microsoft.com/office/officeart/2005/8/layout/hProcess9"/>
    <dgm:cxn modelId="{985A213E-4FD3-4A91-B740-B806E4386F94}" type="presParOf" srcId="{6E98F407-5374-46C1-AC0F-8A279F2E2E46}" destId="{AC6D4CA8-4348-4AA0-B1BA-BC996927A6E6}" srcOrd="1" destOrd="0" presId="urn:microsoft.com/office/officeart/2005/8/layout/hProcess9"/>
    <dgm:cxn modelId="{00CC6F78-9E37-4B71-8FCD-0CCF4564DE7F}" type="presParOf" srcId="{6E98F407-5374-46C1-AC0F-8A279F2E2E46}" destId="{212C7650-BE50-4FEF-B62C-04168C4D36FD}" srcOrd="2" destOrd="0" presId="urn:microsoft.com/office/officeart/2005/8/layout/hProcess9"/>
    <dgm:cxn modelId="{6D141437-FD72-4636-B1A7-E801AC558BF2}" type="presParOf" srcId="{6E98F407-5374-46C1-AC0F-8A279F2E2E46}" destId="{D62F28D6-11D7-448D-A980-19E637CF6D85}" srcOrd="3" destOrd="0" presId="urn:microsoft.com/office/officeart/2005/8/layout/hProcess9"/>
    <dgm:cxn modelId="{CF4633EB-F66A-465B-BE74-1B5AD76041CA}" type="presParOf" srcId="{6E98F407-5374-46C1-AC0F-8A279F2E2E46}" destId="{94D56EB9-1EF0-43E7-879F-B090EE2DDCA4}" srcOrd="4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6385B30E-8C7D-4523-8198-B00933D443CD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</dgm:pt>
    <dgm:pt modelId="{8357FA1E-B578-4CC0-85AC-6F45EACFF491}">
      <dgm:prSet phldrT="[Text]" custT="1"/>
      <dgm:spPr>
        <a:solidFill>
          <a:schemeClr val="accent4"/>
        </a:solidFill>
      </dgm:spPr>
      <dgm:t>
        <a:bodyPr/>
        <a:lstStyle/>
        <a:p>
          <a:r>
            <a:rPr lang="id-ID" sz="1600" b="1" i="0" dirty="0" smtClean="0">
              <a:solidFill>
                <a:schemeClr val="bg1"/>
              </a:solidFill>
              <a:latin typeface="Calibri" pitchFamily="34" charset="0"/>
            </a:rPr>
            <a:t>Undang-Undang No. 9 Tahun 2009 Tentang Badan Hukum Pendidikan</a:t>
          </a:r>
          <a:endParaRPr lang="id-ID" sz="1600" b="1" i="0" dirty="0">
            <a:solidFill>
              <a:schemeClr val="bg1"/>
            </a:solidFill>
            <a:latin typeface="Calibri" pitchFamily="34" charset="0"/>
          </a:endParaRPr>
        </a:p>
      </dgm:t>
    </dgm:pt>
    <dgm:pt modelId="{F44B1850-F29C-431D-BF60-47647479196F}" type="parTrans" cxnId="{8800907F-0F0C-44CD-93A1-2808981B52D9}">
      <dgm:prSet/>
      <dgm:spPr/>
      <dgm:t>
        <a:bodyPr/>
        <a:lstStyle/>
        <a:p>
          <a:endParaRPr lang="id-ID"/>
        </a:p>
      </dgm:t>
    </dgm:pt>
    <dgm:pt modelId="{F209A5A4-9D89-42CB-9724-67024A851A83}" type="sibTrans" cxnId="{8800907F-0F0C-44CD-93A1-2808981B52D9}">
      <dgm:prSet/>
      <dgm:spPr/>
      <dgm:t>
        <a:bodyPr/>
        <a:lstStyle/>
        <a:p>
          <a:endParaRPr lang="id-ID"/>
        </a:p>
      </dgm:t>
    </dgm:pt>
    <dgm:pt modelId="{DC9AD1A0-2F6B-4EEF-8D89-C18F42B28779}">
      <dgm:prSet phldrT="[Text]"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r>
            <a:rPr lang="en-US" b="1" dirty="0" err="1" smtClean="0">
              <a:solidFill>
                <a:srgbClr val="002060"/>
              </a:solidFill>
              <a:latin typeface="Calibri" pitchFamily="34" charset="0"/>
            </a:rPr>
            <a:t>PUTUSAN</a:t>
          </a:r>
          <a:r>
            <a:rPr lang="en-US" b="1" dirty="0" smtClean="0">
              <a:solidFill>
                <a:srgbClr val="002060"/>
              </a:solidFill>
              <a:latin typeface="Calibri" pitchFamily="34" charset="0"/>
            </a:rPr>
            <a:t> </a:t>
          </a:r>
          <a:r>
            <a:rPr lang="en-US" b="1" dirty="0" err="1" smtClean="0">
              <a:solidFill>
                <a:srgbClr val="002060"/>
              </a:solidFill>
              <a:latin typeface="Calibri" pitchFamily="34" charset="0"/>
            </a:rPr>
            <a:t>MAHKAMAH</a:t>
          </a:r>
          <a:r>
            <a:rPr lang="en-US" b="1" dirty="0" smtClean="0">
              <a:solidFill>
                <a:srgbClr val="002060"/>
              </a:solidFill>
              <a:latin typeface="Calibri" pitchFamily="34" charset="0"/>
            </a:rPr>
            <a:t> </a:t>
          </a:r>
          <a:r>
            <a:rPr lang="en-US" b="1" dirty="0" err="1" smtClean="0">
              <a:solidFill>
                <a:srgbClr val="002060"/>
              </a:solidFill>
              <a:latin typeface="Calibri" pitchFamily="34" charset="0"/>
            </a:rPr>
            <a:t>KONSTITUSI</a:t>
          </a:r>
          <a:r>
            <a:rPr lang="en-US" b="1" dirty="0" smtClean="0">
              <a:solidFill>
                <a:srgbClr val="002060"/>
              </a:solidFill>
              <a:latin typeface="Calibri" pitchFamily="34" charset="0"/>
            </a:rPr>
            <a:t> </a:t>
          </a:r>
          <a:endParaRPr lang="id-ID" b="1" dirty="0" smtClean="0">
            <a:solidFill>
              <a:srgbClr val="002060"/>
            </a:solidFill>
            <a:latin typeface="Calibri" pitchFamily="34" charset="0"/>
          </a:endParaRPr>
        </a:p>
        <a:p>
          <a:r>
            <a:rPr lang="en-US" b="1" dirty="0" err="1" smtClean="0">
              <a:solidFill>
                <a:srgbClr val="002060"/>
              </a:solidFill>
              <a:latin typeface="Calibri" pitchFamily="34" charset="0"/>
            </a:rPr>
            <a:t>NOMOR</a:t>
          </a:r>
          <a:r>
            <a:rPr lang="en-US" b="1" dirty="0" smtClean="0">
              <a:solidFill>
                <a:srgbClr val="002060"/>
              </a:solidFill>
              <a:latin typeface="Calibri" pitchFamily="34" charset="0"/>
            </a:rPr>
            <a:t> 11-14-21-126-136/</a:t>
          </a:r>
          <a:r>
            <a:rPr lang="en-US" b="1" dirty="0" err="1" smtClean="0">
              <a:solidFill>
                <a:srgbClr val="002060"/>
              </a:solidFill>
              <a:latin typeface="Calibri" pitchFamily="34" charset="0"/>
            </a:rPr>
            <a:t>PUU</a:t>
          </a:r>
          <a:r>
            <a:rPr lang="en-US" b="1" dirty="0" smtClean="0">
              <a:solidFill>
                <a:srgbClr val="002060"/>
              </a:solidFill>
              <a:latin typeface="Calibri" pitchFamily="34" charset="0"/>
            </a:rPr>
            <a:t>-VII/2009</a:t>
          </a:r>
          <a:endParaRPr lang="id-ID" dirty="0"/>
        </a:p>
      </dgm:t>
    </dgm:pt>
    <dgm:pt modelId="{D8E8217C-C5B5-4D95-BFAF-F1F5ABCB7395}" type="parTrans" cxnId="{77C60DB6-01F5-465B-8BE9-647EF8B7D8D4}">
      <dgm:prSet/>
      <dgm:spPr/>
      <dgm:t>
        <a:bodyPr/>
        <a:lstStyle/>
        <a:p>
          <a:endParaRPr lang="id-ID"/>
        </a:p>
      </dgm:t>
    </dgm:pt>
    <dgm:pt modelId="{7E9907F0-F925-4485-9E6C-1EC62AC320E9}" type="sibTrans" cxnId="{77C60DB6-01F5-465B-8BE9-647EF8B7D8D4}">
      <dgm:prSet/>
      <dgm:spPr/>
      <dgm:t>
        <a:bodyPr/>
        <a:lstStyle/>
        <a:p>
          <a:endParaRPr lang="id-ID"/>
        </a:p>
      </dgm:t>
    </dgm:pt>
    <dgm:pt modelId="{A4B3712A-6EC4-40CA-9D89-C1201C76D403}">
      <dgm:prSet phldrT="[Text]" custT="1"/>
      <dgm:spPr>
        <a:solidFill>
          <a:schemeClr val="accent4"/>
        </a:solidFill>
      </dgm:spPr>
      <dgm:t>
        <a:bodyPr/>
        <a:lstStyle/>
        <a:p>
          <a:r>
            <a:rPr lang="id-ID" sz="1600" b="1" i="0" dirty="0" smtClean="0">
              <a:solidFill>
                <a:schemeClr val="bg1"/>
              </a:solidFill>
              <a:latin typeface="Calibri" pitchFamily="34" charset="0"/>
            </a:rPr>
            <a:t>Tidak mempunyai kekuatan hukum mengikat/tidak berlaku</a:t>
          </a:r>
          <a:endParaRPr lang="id-ID" sz="1600" b="1" i="0" dirty="0">
            <a:solidFill>
              <a:schemeClr val="bg1"/>
            </a:solidFill>
          </a:endParaRPr>
        </a:p>
      </dgm:t>
    </dgm:pt>
    <dgm:pt modelId="{3F84E3B6-0434-4B86-B082-16DBD49A1C56}" type="parTrans" cxnId="{4ECEEBF6-A017-4910-B8F6-3F33ACFC401A}">
      <dgm:prSet/>
      <dgm:spPr/>
      <dgm:t>
        <a:bodyPr/>
        <a:lstStyle/>
        <a:p>
          <a:endParaRPr lang="id-ID"/>
        </a:p>
      </dgm:t>
    </dgm:pt>
    <dgm:pt modelId="{49B4EAD5-D36A-434D-9F52-86E5659F0635}" type="sibTrans" cxnId="{4ECEEBF6-A017-4910-B8F6-3F33ACFC401A}">
      <dgm:prSet/>
      <dgm:spPr/>
      <dgm:t>
        <a:bodyPr/>
        <a:lstStyle/>
        <a:p>
          <a:endParaRPr lang="id-ID"/>
        </a:p>
      </dgm:t>
    </dgm:pt>
    <dgm:pt modelId="{1D138CCB-AC27-49DA-9327-790C790A6E95}" type="pres">
      <dgm:prSet presAssocID="{6385B30E-8C7D-4523-8198-B00933D443CD}" presName="CompostProcess" presStyleCnt="0">
        <dgm:presLayoutVars>
          <dgm:dir/>
          <dgm:resizeHandles val="exact"/>
        </dgm:presLayoutVars>
      </dgm:prSet>
      <dgm:spPr/>
    </dgm:pt>
    <dgm:pt modelId="{EFBC70E0-F958-4600-B325-A203B4319F14}" type="pres">
      <dgm:prSet presAssocID="{6385B30E-8C7D-4523-8198-B00933D443CD}" presName="arrow" presStyleLbl="bgShp" presStyleIdx="0" presStyleCnt="1"/>
      <dgm:spPr>
        <a:solidFill>
          <a:schemeClr val="bg1">
            <a:lumMod val="85000"/>
          </a:schemeClr>
        </a:solidFill>
      </dgm:spPr>
      <dgm:t>
        <a:bodyPr/>
        <a:lstStyle/>
        <a:p>
          <a:endParaRPr lang="id-ID"/>
        </a:p>
      </dgm:t>
    </dgm:pt>
    <dgm:pt modelId="{6E98F407-5374-46C1-AC0F-8A279F2E2E46}" type="pres">
      <dgm:prSet presAssocID="{6385B30E-8C7D-4523-8198-B00933D443CD}" presName="linearProcess" presStyleCnt="0"/>
      <dgm:spPr/>
    </dgm:pt>
    <dgm:pt modelId="{1E944657-0AC0-4D3C-B1DB-EF87A79B20C7}" type="pres">
      <dgm:prSet presAssocID="{8357FA1E-B578-4CC0-85AC-6F45EACFF491}" presName="text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AC6D4CA8-4348-4AA0-B1BA-BC996927A6E6}" type="pres">
      <dgm:prSet presAssocID="{F209A5A4-9D89-42CB-9724-67024A851A83}" presName="sibTrans" presStyleCnt="0"/>
      <dgm:spPr/>
    </dgm:pt>
    <dgm:pt modelId="{212C7650-BE50-4FEF-B62C-04168C4D36FD}" type="pres">
      <dgm:prSet presAssocID="{DC9AD1A0-2F6B-4EEF-8D89-C18F42B28779}" presName="text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D62F28D6-11D7-448D-A980-19E637CF6D85}" type="pres">
      <dgm:prSet presAssocID="{7E9907F0-F925-4485-9E6C-1EC62AC320E9}" presName="sibTrans" presStyleCnt="0"/>
      <dgm:spPr/>
    </dgm:pt>
    <dgm:pt modelId="{94D56EB9-1EF0-43E7-879F-B090EE2DDCA4}" type="pres">
      <dgm:prSet presAssocID="{A4B3712A-6EC4-40CA-9D89-C1201C76D403}" presName="text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</dgm:ptLst>
  <dgm:cxnLst>
    <dgm:cxn modelId="{D2D9CE27-BF7A-40AA-A87F-F377160FDBA3}" type="presOf" srcId="{A4B3712A-6EC4-40CA-9D89-C1201C76D403}" destId="{94D56EB9-1EF0-43E7-879F-B090EE2DDCA4}" srcOrd="0" destOrd="0" presId="urn:microsoft.com/office/officeart/2005/8/layout/hProcess9"/>
    <dgm:cxn modelId="{38066B8F-DF7E-4E39-9739-81E18C311242}" type="presOf" srcId="{8357FA1E-B578-4CC0-85AC-6F45EACFF491}" destId="{1E944657-0AC0-4D3C-B1DB-EF87A79B20C7}" srcOrd="0" destOrd="0" presId="urn:microsoft.com/office/officeart/2005/8/layout/hProcess9"/>
    <dgm:cxn modelId="{B49C8A8B-FF5C-4020-9557-30EA93AA1718}" type="presOf" srcId="{DC9AD1A0-2F6B-4EEF-8D89-C18F42B28779}" destId="{212C7650-BE50-4FEF-B62C-04168C4D36FD}" srcOrd="0" destOrd="0" presId="urn:microsoft.com/office/officeart/2005/8/layout/hProcess9"/>
    <dgm:cxn modelId="{4ECEEBF6-A017-4910-B8F6-3F33ACFC401A}" srcId="{6385B30E-8C7D-4523-8198-B00933D443CD}" destId="{A4B3712A-6EC4-40CA-9D89-C1201C76D403}" srcOrd="2" destOrd="0" parTransId="{3F84E3B6-0434-4B86-B082-16DBD49A1C56}" sibTransId="{49B4EAD5-D36A-434D-9F52-86E5659F0635}"/>
    <dgm:cxn modelId="{CFB3148C-B8A7-487D-8055-02B164FD3433}" type="presOf" srcId="{6385B30E-8C7D-4523-8198-B00933D443CD}" destId="{1D138CCB-AC27-49DA-9327-790C790A6E95}" srcOrd="0" destOrd="0" presId="urn:microsoft.com/office/officeart/2005/8/layout/hProcess9"/>
    <dgm:cxn modelId="{77C60DB6-01F5-465B-8BE9-647EF8B7D8D4}" srcId="{6385B30E-8C7D-4523-8198-B00933D443CD}" destId="{DC9AD1A0-2F6B-4EEF-8D89-C18F42B28779}" srcOrd="1" destOrd="0" parTransId="{D8E8217C-C5B5-4D95-BFAF-F1F5ABCB7395}" sibTransId="{7E9907F0-F925-4485-9E6C-1EC62AC320E9}"/>
    <dgm:cxn modelId="{8800907F-0F0C-44CD-93A1-2808981B52D9}" srcId="{6385B30E-8C7D-4523-8198-B00933D443CD}" destId="{8357FA1E-B578-4CC0-85AC-6F45EACFF491}" srcOrd="0" destOrd="0" parTransId="{F44B1850-F29C-431D-BF60-47647479196F}" sibTransId="{F209A5A4-9D89-42CB-9724-67024A851A83}"/>
    <dgm:cxn modelId="{45EF446A-9180-4882-8C63-72C4DADDCE55}" type="presParOf" srcId="{1D138CCB-AC27-49DA-9327-790C790A6E95}" destId="{EFBC70E0-F958-4600-B325-A203B4319F14}" srcOrd="0" destOrd="0" presId="urn:microsoft.com/office/officeart/2005/8/layout/hProcess9"/>
    <dgm:cxn modelId="{A11D0BFF-67B3-4009-B209-415C4014EE90}" type="presParOf" srcId="{1D138CCB-AC27-49DA-9327-790C790A6E95}" destId="{6E98F407-5374-46C1-AC0F-8A279F2E2E46}" srcOrd="1" destOrd="0" presId="urn:microsoft.com/office/officeart/2005/8/layout/hProcess9"/>
    <dgm:cxn modelId="{0E7403D2-018A-453E-A7B7-F52D41A492B7}" type="presParOf" srcId="{6E98F407-5374-46C1-AC0F-8A279F2E2E46}" destId="{1E944657-0AC0-4D3C-B1DB-EF87A79B20C7}" srcOrd="0" destOrd="0" presId="urn:microsoft.com/office/officeart/2005/8/layout/hProcess9"/>
    <dgm:cxn modelId="{7384E04D-6E6C-4BD4-A920-07BD01223728}" type="presParOf" srcId="{6E98F407-5374-46C1-AC0F-8A279F2E2E46}" destId="{AC6D4CA8-4348-4AA0-B1BA-BC996927A6E6}" srcOrd="1" destOrd="0" presId="urn:microsoft.com/office/officeart/2005/8/layout/hProcess9"/>
    <dgm:cxn modelId="{35E2DEBF-4800-4CC4-8ED4-611E0D6806D0}" type="presParOf" srcId="{6E98F407-5374-46C1-AC0F-8A279F2E2E46}" destId="{212C7650-BE50-4FEF-B62C-04168C4D36FD}" srcOrd="2" destOrd="0" presId="urn:microsoft.com/office/officeart/2005/8/layout/hProcess9"/>
    <dgm:cxn modelId="{3FB77D13-606F-4D20-947B-8F3E20A994CD}" type="presParOf" srcId="{6E98F407-5374-46C1-AC0F-8A279F2E2E46}" destId="{D62F28D6-11D7-448D-A980-19E637CF6D85}" srcOrd="3" destOrd="0" presId="urn:microsoft.com/office/officeart/2005/8/layout/hProcess9"/>
    <dgm:cxn modelId="{E11FA967-CC01-402C-8B04-34792E8327D6}" type="presParOf" srcId="{6E98F407-5374-46C1-AC0F-8A279F2E2E46}" destId="{94D56EB9-1EF0-43E7-879F-B090EE2DDCA4}" srcOrd="4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EFBC70E0-F958-4600-B325-A203B4319F14}">
      <dsp:nvSpPr>
        <dsp:cNvPr id="0" name=""/>
        <dsp:cNvSpPr/>
      </dsp:nvSpPr>
      <dsp:spPr>
        <a:xfrm>
          <a:off x="428627" y="0"/>
          <a:ext cx="4857784" cy="3500438"/>
        </a:xfrm>
        <a:prstGeom prst="rightArrow">
          <a:avLst/>
        </a:prstGeom>
        <a:solidFill>
          <a:schemeClr val="bg1">
            <a:lumMod val="85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E944657-0AC0-4D3C-B1DB-EF87A79B20C7}">
      <dsp:nvSpPr>
        <dsp:cNvPr id="0" name=""/>
        <dsp:cNvSpPr/>
      </dsp:nvSpPr>
      <dsp:spPr>
        <a:xfrm>
          <a:off x="2790" y="1050131"/>
          <a:ext cx="1841760" cy="1400175"/>
        </a:xfrm>
        <a:prstGeom prst="roundRect">
          <a:avLst/>
        </a:prstGeom>
        <a:solidFill>
          <a:schemeClr val="accent4"/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1400" i="0" kern="1200" dirty="0" smtClean="0">
              <a:solidFill>
                <a:schemeClr val="bg1"/>
              </a:solidFill>
              <a:latin typeface="Calibri" pitchFamily="34" charset="0"/>
            </a:rPr>
            <a:t>Setiap warga negara </a:t>
          </a:r>
          <a:r>
            <a:rPr lang="id-ID" sz="1600" b="1" i="0" kern="1200" dirty="0" smtClean="0">
              <a:solidFill>
                <a:schemeClr val="bg1"/>
              </a:solidFill>
              <a:latin typeface="Calibri" pitchFamily="34" charset="0"/>
            </a:rPr>
            <a:t>bertanggungjawab</a:t>
          </a:r>
          <a:r>
            <a:rPr lang="id-ID" sz="1600" i="0" kern="1200" dirty="0" smtClean="0">
              <a:solidFill>
                <a:schemeClr val="bg1"/>
              </a:solidFill>
              <a:latin typeface="Calibri" pitchFamily="34" charset="0"/>
            </a:rPr>
            <a:t> </a:t>
          </a:r>
          <a:r>
            <a:rPr lang="id-ID" sz="1400" i="0" kern="1200" dirty="0" smtClean="0">
              <a:solidFill>
                <a:schemeClr val="bg1"/>
              </a:solidFill>
              <a:latin typeface="Calibri" pitchFamily="34" charset="0"/>
            </a:rPr>
            <a:t>terhadap keberlangsungan penyelenggaraan pendidikan</a:t>
          </a:r>
          <a:endParaRPr lang="id-ID" sz="1400" i="0" kern="1200" dirty="0">
            <a:solidFill>
              <a:schemeClr val="bg1"/>
            </a:solidFill>
            <a:latin typeface="Calibri" pitchFamily="34" charset="0"/>
          </a:endParaRPr>
        </a:p>
      </dsp:txBody>
      <dsp:txXfrm>
        <a:off x="2790" y="1050131"/>
        <a:ext cx="1841760" cy="1400175"/>
      </dsp:txXfrm>
    </dsp:sp>
    <dsp:sp modelId="{212C7650-BE50-4FEF-B62C-04168C4D36FD}">
      <dsp:nvSpPr>
        <dsp:cNvPr id="0" name=""/>
        <dsp:cNvSpPr/>
      </dsp:nvSpPr>
      <dsp:spPr>
        <a:xfrm>
          <a:off x="1936639" y="1050131"/>
          <a:ext cx="1841760" cy="1400175"/>
        </a:xfrm>
        <a:prstGeom prst="roundRect">
          <a:avLst/>
        </a:prstGeom>
        <a:solidFill>
          <a:schemeClr val="accent1">
            <a:lumMod val="60000"/>
            <a:lumOff val="4000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300" b="1" kern="1200" dirty="0" err="1" smtClean="0">
              <a:solidFill>
                <a:srgbClr val="002060"/>
              </a:solidFill>
              <a:latin typeface="Calibri" pitchFamily="34" charset="0"/>
            </a:rPr>
            <a:t>PUTUSAN</a:t>
          </a:r>
          <a:r>
            <a:rPr lang="en-US" sz="1300" b="1" kern="1200" dirty="0" smtClean="0">
              <a:solidFill>
                <a:srgbClr val="002060"/>
              </a:solidFill>
              <a:latin typeface="Calibri" pitchFamily="34" charset="0"/>
            </a:rPr>
            <a:t> </a:t>
          </a:r>
          <a:r>
            <a:rPr lang="en-US" sz="1300" b="1" kern="1200" dirty="0" err="1" smtClean="0">
              <a:solidFill>
                <a:srgbClr val="002060"/>
              </a:solidFill>
              <a:latin typeface="Calibri" pitchFamily="34" charset="0"/>
            </a:rPr>
            <a:t>MAHKAMAH</a:t>
          </a:r>
          <a:r>
            <a:rPr lang="en-US" sz="1300" b="1" kern="1200" dirty="0" smtClean="0">
              <a:solidFill>
                <a:srgbClr val="002060"/>
              </a:solidFill>
              <a:latin typeface="Calibri" pitchFamily="34" charset="0"/>
            </a:rPr>
            <a:t> </a:t>
          </a:r>
          <a:r>
            <a:rPr lang="en-US" sz="1300" b="1" kern="1200" dirty="0" err="1" smtClean="0">
              <a:solidFill>
                <a:srgbClr val="002060"/>
              </a:solidFill>
              <a:latin typeface="Calibri" pitchFamily="34" charset="0"/>
            </a:rPr>
            <a:t>KONSTITUSI</a:t>
          </a:r>
          <a:r>
            <a:rPr lang="en-US" sz="1300" b="1" kern="1200" dirty="0" smtClean="0">
              <a:solidFill>
                <a:srgbClr val="002060"/>
              </a:solidFill>
              <a:latin typeface="Calibri" pitchFamily="34" charset="0"/>
            </a:rPr>
            <a:t> </a:t>
          </a:r>
          <a:endParaRPr lang="id-ID" sz="1300" b="1" kern="1200" dirty="0" smtClean="0">
            <a:solidFill>
              <a:srgbClr val="002060"/>
            </a:solidFill>
            <a:latin typeface="Calibri" pitchFamily="34" charset="0"/>
          </a:endParaRPr>
        </a:p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300" b="1" kern="1200" dirty="0" err="1" smtClean="0">
              <a:solidFill>
                <a:srgbClr val="002060"/>
              </a:solidFill>
              <a:latin typeface="Calibri" pitchFamily="34" charset="0"/>
            </a:rPr>
            <a:t>NOMOR</a:t>
          </a:r>
          <a:r>
            <a:rPr lang="en-US" sz="1300" b="1" kern="1200" dirty="0" smtClean="0">
              <a:solidFill>
                <a:srgbClr val="002060"/>
              </a:solidFill>
              <a:latin typeface="Calibri" pitchFamily="34" charset="0"/>
            </a:rPr>
            <a:t> 11-14-21-126-136/</a:t>
          </a:r>
          <a:r>
            <a:rPr lang="en-US" sz="1300" b="1" kern="1200" dirty="0" err="1" smtClean="0">
              <a:solidFill>
                <a:srgbClr val="002060"/>
              </a:solidFill>
              <a:latin typeface="Calibri" pitchFamily="34" charset="0"/>
            </a:rPr>
            <a:t>PUU</a:t>
          </a:r>
          <a:r>
            <a:rPr lang="en-US" sz="1300" b="1" kern="1200" dirty="0" smtClean="0">
              <a:solidFill>
                <a:srgbClr val="002060"/>
              </a:solidFill>
              <a:latin typeface="Calibri" pitchFamily="34" charset="0"/>
            </a:rPr>
            <a:t>-VII/2009</a:t>
          </a:r>
          <a:endParaRPr lang="id-ID" sz="1300" kern="1200" dirty="0"/>
        </a:p>
      </dsp:txBody>
      <dsp:txXfrm>
        <a:off x="1936639" y="1050131"/>
        <a:ext cx="1841760" cy="1400175"/>
      </dsp:txXfrm>
    </dsp:sp>
    <dsp:sp modelId="{94D56EB9-1EF0-43E7-879F-B090EE2DDCA4}">
      <dsp:nvSpPr>
        <dsp:cNvPr id="0" name=""/>
        <dsp:cNvSpPr/>
      </dsp:nvSpPr>
      <dsp:spPr>
        <a:xfrm>
          <a:off x="3870488" y="1050131"/>
          <a:ext cx="1841760" cy="1400175"/>
        </a:xfrm>
        <a:prstGeom prst="roundRect">
          <a:avLst/>
        </a:prstGeom>
        <a:solidFill>
          <a:schemeClr val="accent4"/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1300" i="0" kern="1200" dirty="0" smtClean="0">
              <a:solidFill>
                <a:schemeClr val="bg1"/>
              </a:solidFill>
              <a:latin typeface="Calibri" pitchFamily="34" charset="0"/>
            </a:rPr>
            <a:t>Setiap warga negara </a:t>
          </a:r>
          <a:r>
            <a:rPr lang="id-ID" sz="1600" b="1" i="0" u="sng" kern="1200" dirty="0" smtClean="0">
              <a:solidFill>
                <a:srgbClr val="FF0000"/>
              </a:solidFill>
              <a:latin typeface="Calibri" pitchFamily="34" charset="0"/>
            </a:rPr>
            <a:t>ikut </a:t>
          </a:r>
          <a:r>
            <a:rPr lang="id-ID" sz="1400" b="1" i="0" kern="1200" dirty="0" smtClean="0">
              <a:solidFill>
                <a:schemeClr val="bg1"/>
              </a:solidFill>
              <a:latin typeface="Calibri" pitchFamily="34" charset="0"/>
            </a:rPr>
            <a:t>bertanggungjawab </a:t>
          </a:r>
          <a:r>
            <a:rPr lang="id-ID" sz="1300" i="0" kern="1200" dirty="0" smtClean="0">
              <a:solidFill>
                <a:schemeClr val="bg1"/>
              </a:solidFill>
              <a:latin typeface="Calibri" pitchFamily="34" charset="0"/>
            </a:rPr>
            <a:t>terhadap keberlangsungan penyelenggaraan pendidikan</a:t>
          </a:r>
          <a:endParaRPr lang="id-ID" sz="1300" kern="1200" dirty="0"/>
        </a:p>
      </dsp:txBody>
      <dsp:txXfrm>
        <a:off x="3870488" y="1050131"/>
        <a:ext cx="1841760" cy="1400175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EFBC70E0-F958-4600-B325-A203B4319F14}">
      <dsp:nvSpPr>
        <dsp:cNvPr id="0" name=""/>
        <dsp:cNvSpPr/>
      </dsp:nvSpPr>
      <dsp:spPr>
        <a:xfrm>
          <a:off x="433985" y="0"/>
          <a:ext cx="4918506" cy="3500438"/>
        </a:xfrm>
        <a:prstGeom prst="rightArrow">
          <a:avLst/>
        </a:prstGeom>
        <a:solidFill>
          <a:schemeClr val="bg1">
            <a:lumMod val="85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E944657-0AC0-4D3C-B1DB-EF87A79B20C7}">
      <dsp:nvSpPr>
        <dsp:cNvPr id="0" name=""/>
        <dsp:cNvSpPr/>
      </dsp:nvSpPr>
      <dsp:spPr>
        <a:xfrm>
          <a:off x="6215" y="1050131"/>
          <a:ext cx="1862522" cy="1400175"/>
        </a:xfrm>
        <a:prstGeom prst="roundRect">
          <a:avLst/>
        </a:prstGeom>
        <a:solidFill>
          <a:schemeClr val="accent4"/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1500" i="0" kern="1200" dirty="0" smtClean="0">
              <a:solidFill>
                <a:schemeClr val="bg1"/>
              </a:solidFill>
              <a:latin typeface="Calibri" pitchFamily="34" charset="0"/>
            </a:rPr>
            <a:t>Beasiswa bagi yang berprestasi </a:t>
          </a:r>
          <a:r>
            <a:rPr lang="id-ID" sz="1500" b="1" i="0" kern="1200" dirty="0" smtClean="0">
              <a:solidFill>
                <a:schemeClr val="bg1"/>
              </a:solidFill>
              <a:latin typeface="Calibri" pitchFamily="34" charset="0"/>
            </a:rPr>
            <a:t>yang orang tuanya tidak mampu membiayai pendidikannya</a:t>
          </a:r>
          <a:endParaRPr lang="id-ID" sz="1500" i="0" kern="1200" dirty="0">
            <a:solidFill>
              <a:schemeClr val="bg1"/>
            </a:solidFill>
            <a:latin typeface="Calibri" pitchFamily="34" charset="0"/>
          </a:endParaRPr>
        </a:p>
      </dsp:txBody>
      <dsp:txXfrm>
        <a:off x="6215" y="1050131"/>
        <a:ext cx="1862522" cy="1400175"/>
      </dsp:txXfrm>
    </dsp:sp>
    <dsp:sp modelId="{212C7650-BE50-4FEF-B62C-04168C4D36FD}">
      <dsp:nvSpPr>
        <dsp:cNvPr id="0" name=""/>
        <dsp:cNvSpPr/>
      </dsp:nvSpPr>
      <dsp:spPr>
        <a:xfrm>
          <a:off x="1961977" y="1050131"/>
          <a:ext cx="1862522" cy="1400175"/>
        </a:xfrm>
        <a:prstGeom prst="roundRect">
          <a:avLst/>
        </a:prstGeom>
        <a:solidFill>
          <a:schemeClr val="accent1">
            <a:lumMod val="60000"/>
            <a:lumOff val="4000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300" b="1" kern="1200" dirty="0" err="1" smtClean="0">
              <a:solidFill>
                <a:srgbClr val="002060"/>
              </a:solidFill>
              <a:latin typeface="Calibri" pitchFamily="34" charset="0"/>
            </a:rPr>
            <a:t>PUTUSAN</a:t>
          </a:r>
          <a:r>
            <a:rPr lang="en-US" sz="1300" b="1" kern="1200" dirty="0" smtClean="0">
              <a:solidFill>
                <a:srgbClr val="002060"/>
              </a:solidFill>
              <a:latin typeface="Calibri" pitchFamily="34" charset="0"/>
            </a:rPr>
            <a:t> </a:t>
          </a:r>
          <a:r>
            <a:rPr lang="en-US" sz="1300" b="1" kern="1200" dirty="0" err="1" smtClean="0">
              <a:solidFill>
                <a:srgbClr val="002060"/>
              </a:solidFill>
              <a:latin typeface="Calibri" pitchFamily="34" charset="0"/>
            </a:rPr>
            <a:t>MAHKAMAH</a:t>
          </a:r>
          <a:r>
            <a:rPr lang="en-US" sz="1300" b="1" kern="1200" dirty="0" smtClean="0">
              <a:solidFill>
                <a:srgbClr val="002060"/>
              </a:solidFill>
              <a:latin typeface="Calibri" pitchFamily="34" charset="0"/>
            </a:rPr>
            <a:t> </a:t>
          </a:r>
          <a:r>
            <a:rPr lang="en-US" sz="1300" b="1" kern="1200" dirty="0" err="1" smtClean="0">
              <a:solidFill>
                <a:srgbClr val="002060"/>
              </a:solidFill>
              <a:latin typeface="Calibri" pitchFamily="34" charset="0"/>
            </a:rPr>
            <a:t>KONSTITUSI</a:t>
          </a:r>
          <a:r>
            <a:rPr lang="en-US" sz="1300" b="1" kern="1200" dirty="0" smtClean="0">
              <a:solidFill>
                <a:srgbClr val="002060"/>
              </a:solidFill>
              <a:latin typeface="Calibri" pitchFamily="34" charset="0"/>
            </a:rPr>
            <a:t> </a:t>
          </a:r>
          <a:endParaRPr lang="id-ID" sz="1300" b="1" kern="1200" dirty="0" smtClean="0">
            <a:solidFill>
              <a:srgbClr val="002060"/>
            </a:solidFill>
            <a:latin typeface="Calibri" pitchFamily="34" charset="0"/>
          </a:endParaRPr>
        </a:p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300" b="1" kern="1200" dirty="0" err="1" smtClean="0">
              <a:solidFill>
                <a:srgbClr val="002060"/>
              </a:solidFill>
              <a:latin typeface="Calibri" pitchFamily="34" charset="0"/>
            </a:rPr>
            <a:t>NOMOR</a:t>
          </a:r>
          <a:r>
            <a:rPr lang="en-US" sz="1300" b="1" kern="1200" dirty="0" smtClean="0">
              <a:solidFill>
                <a:srgbClr val="002060"/>
              </a:solidFill>
              <a:latin typeface="Calibri" pitchFamily="34" charset="0"/>
            </a:rPr>
            <a:t> 11-14-21-126-136/</a:t>
          </a:r>
          <a:r>
            <a:rPr lang="en-US" sz="1300" b="1" kern="1200" dirty="0" err="1" smtClean="0">
              <a:solidFill>
                <a:srgbClr val="002060"/>
              </a:solidFill>
              <a:latin typeface="Calibri" pitchFamily="34" charset="0"/>
            </a:rPr>
            <a:t>PUU</a:t>
          </a:r>
          <a:r>
            <a:rPr lang="en-US" sz="1300" b="1" kern="1200" dirty="0" smtClean="0">
              <a:solidFill>
                <a:srgbClr val="002060"/>
              </a:solidFill>
              <a:latin typeface="Calibri" pitchFamily="34" charset="0"/>
            </a:rPr>
            <a:t>-VII/2009</a:t>
          </a:r>
          <a:endParaRPr lang="id-ID" sz="1300" kern="1200" dirty="0"/>
        </a:p>
      </dsp:txBody>
      <dsp:txXfrm>
        <a:off x="1961977" y="1050131"/>
        <a:ext cx="1862522" cy="1400175"/>
      </dsp:txXfrm>
    </dsp:sp>
    <dsp:sp modelId="{94D56EB9-1EF0-43E7-879F-B090EE2DDCA4}">
      <dsp:nvSpPr>
        <dsp:cNvPr id="0" name=""/>
        <dsp:cNvSpPr/>
      </dsp:nvSpPr>
      <dsp:spPr>
        <a:xfrm>
          <a:off x="3917739" y="1050131"/>
          <a:ext cx="1862522" cy="1400175"/>
        </a:xfrm>
        <a:prstGeom prst="roundRect">
          <a:avLst/>
        </a:prstGeom>
        <a:solidFill>
          <a:schemeClr val="accent4"/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1600" i="0" kern="1200" dirty="0" smtClean="0">
              <a:solidFill>
                <a:schemeClr val="bg1"/>
              </a:solidFill>
              <a:latin typeface="Calibri" pitchFamily="34" charset="0"/>
            </a:rPr>
            <a:t>Beasiswa bagi yang berprestasi</a:t>
          </a:r>
          <a:endParaRPr lang="id-ID" sz="1600" kern="1200" dirty="0"/>
        </a:p>
      </dsp:txBody>
      <dsp:txXfrm>
        <a:off x="3917739" y="1050131"/>
        <a:ext cx="1862522" cy="1400175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EFBC70E0-F958-4600-B325-A203B4319F14}">
      <dsp:nvSpPr>
        <dsp:cNvPr id="0" name=""/>
        <dsp:cNvSpPr/>
      </dsp:nvSpPr>
      <dsp:spPr>
        <a:xfrm>
          <a:off x="433985" y="0"/>
          <a:ext cx="4918506" cy="3500438"/>
        </a:xfrm>
        <a:prstGeom prst="rightArrow">
          <a:avLst/>
        </a:prstGeom>
        <a:solidFill>
          <a:schemeClr val="bg1">
            <a:lumMod val="85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E944657-0AC0-4D3C-B1DB-EF87A79B20C7}">
      <dsp:nvSpPr>
        <dsp:cNvPr id="0" name=""/>
        <dsp:cNvSpPr/>
      </dsp:nvSpPr>
      <dsp:spPr>
        <a:xfrm>
          <a:off x="2825" y="1050131"/>
          <a:ext cx="1864782" cy="1400175"/>
        </a:xfrm>
        <a:prstGeom prst="roundRect">
          <a:avLst/>
        </a:prstGeom>
        <a:solidFill>
          <a:schemeClr val="accent4"/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1600" i="0" kern="1200" dirty="0" smtClean="0">
              <a:solidFill>
                <a:schemeClr val="bg1"/>
              </a:solidFill>
              <a:latin typeface="Calibri" pitchFamily="34" charset="0"/>
            </a:rPr>
            <a:t>Badan hukum  pendidikan sebagai </a:t>
          </a:r>
          <a:r>
            <a:rPr lang="id-ID" sz="1600" b="1" i="0" kern="1200" dirty="0" smtClean="0">
              <a:solidFill>
                <a:schemeClr val="bg1"/>
              </a:solidFill>
              <a:latin typeface="Calibri" pitchFamily="34" charset="0"/>
            </a:rPr>
            <a:t>bentuk badan hukum tertentu</a:t>
          </a:r>
          <a:endParaRPr lang="id-ID" sz="1600" b="1" i="0" kern="1200" dirty="0">
            <a:solidFill>
              <a:schemeClr val="bg1"/>
            </a:solidFill>
            <a:latin typeface="Calibri" pitchFamily="34" charset="0"/>
          </a:endParaRPr>
        </a:p>
      </dsp:txBody>
      <dsp:txXfrm>
        <a:off x="2825" y="1050131"/>
        <a:ext cx="1864782" cy="1400175"/>
      </dsp:txXfrm>
    </dsp:sp>
    <dsp:sp modelId="{212C7650-BE50-4FEF-B62C-04168C4D36FD}">
      <dsp:nvSpPr>
        <dsp:cNvPr id="0" name=""/>
        <dsp:cNvSpPr/>
      </dsp:nvSpPr>
      <dsp:spPr>
        <a:xfrm>
          <a:off x="1960847" y="1050131"/>
          <a:ext cx="1864782" cy="1400175"/>
        </a:xfrm>
        <a:prstGeom prst="roundRect">
          <a:avLst/>
        </a:prstGeom>
        <a:solidFill>
          <a:schemeClr val="accent1">
            <a:lumMod val="60000"/>
            <a:lumOff val="4000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300" b="1" kern="1200" dirty="0" err="1" smtClean="0">
              <a:solidFill>
                <a:srgbClr val="002060"/>
              </a:solidFill>
              <a:latin typeface="Calibri" pitchFamily="34" charset="0"/>
            </a:rPr>
            <a:t>PUTUSAN</a:t>
          </a:r>
          <a:r>
            <a:rPr lang="en-US" sz="1300" b="1" kern="1200" dirty="0" smtClean="0">
              <a:solidFill>
                <a:srgbClr val="002060"/>
              </a:solidFill>
              <a:latin typeface="Calibri" pitchFamily="34" charset="0"/>
            </a:rPr>
            <a:t> </a:t>
          </a:r>
          <a:r>
            <a:rPr lang="en-US" sz="1300" b="1" kern="1200" dirty="0" err="1" smtClean="0">
              <a:solidFill>
                <a:srgbClr val="002060"/>
              </a:solidFill>
              <a:latin typeface="Calibri" pitchFamily="34" charset="0"/>
            </a:rPr>
            <a:t>MAHKAMAH</a:t>
          </a:r>
          <a:r>
            <a:rPr lang="en-US" sz="1300" b="1" kern="1200" dirty="0" smtClean="0">
              <a:solidFill>
                <a:srgbClr val="002060"/>
              </a:solidFill>
              <a:latin typeface="Calibri" pitchFamily="34" charset="0"/>
            </a:rPr>
            <a:t> </a:t>
          </a:r>
          <a:r>
            <a:rPr lang="en-US" sz="1300" b="1" kern="1200" dirty="0" err="1" smtClean="0">
              <a:solidFill>
                <a:srgbClr val="002060"/>
              </a:solidFill>
              <a:latin typeface="Calibri" pitchFamily="34" charset="0"/>
            </a:rPr>
            <a:t>KONSTITUSI</a:t>
          </a:r>
          <a:r>
            <a:rPr lang="en-US" sz="1300" b="1" kern="1200" dirty="0" smtClean="0">
              <a:solidFill>
                <a:srgbClr val="002060"/>
              </a:solidFill>
              <a:latin typeface="Calibri" pitchFamily="34" charset="0"/>
            </a:rPr>
            <a:t> </a:t>
          </a:r>
          <a:endParaRPr lang="id-ID" sz="1300" b="1" kern="1200" dirty="0" smtClean="0">
            <a:solidFill>
              <a:srgbClr val="002060"/>
            </a:solidFill>
            <a:latin typeface="Calibri" pitchFamily="34" charset="0"/>
          </a:endParaRPr>
        </a:p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300" b="1" kern="1200" dirty="0" err="1" smtClean="0">
              <a:solidFill>
                <a:srgbClr val="002060"/>
              </a:solidFill>
              <a:latin typeface="Calibri" pitchFamily="34" charset="0"/>
            </a:rPr>
            <a:t>NOMOR</a:t>
          </a:r>
          <a:r>
            <a:rPr lang="en-US" sz="1300" b="1" kern="1200" dirty="0" smtClean="0">
              <a:solidFill>
                <a:srgbClr val="002060"/>
              </a:solidFill>
              <a:latin typeface="Calibri" pitchFamily="34" charset="0"/>
            </a:rPr>
            <a:t> 11-14-21-126-136/</a:t>
          </a:r>
          <a:r>
            <a:rPr lang="en-US" sz="1300" b="1" kern="1200" dirty="0" err="1" smtClean="0">
              <a:solidFill>
                <a:srgbClr val="002060"/>
              </a:solidFill>
              <a:latin typeface="Calibri" pitchFamily="34" charset="0"/>
            </a:rPr>
            <a:t>PUU</a:t>
          </a:r>
          <a:r>
            <a:rPr lang="en-US" sz="1300" b="1" kern="1200" dirty="0" smtClean="0">
              <a:solidFill>
                <a:srgbClr val="002060"/>
              </a:solidFill>
              <a:latin typeface="Calibri" pitchFamily="34" charset="0"/>
            </a:rPr>
            <a:t>-VII/2009</a:t>
          </a:r>
          <a:endParaRPr lang="id-ID" sz="1300" kern="1200" dirty="0"/>
        </a:p>
      </dsp:txBody>
      <dsp:txXfrm>
        <a:off x="1960847" y="1050131"/>
        <a:ext cx="1864782" cy="1400175"/>
      </dsp:txXfrm>
    </dsp:sp>
    <dsp:sp modelId="{94D56EB9-1EF0-43E7-879F-B090EE2DDCA4}">
      <dsp:nvSpPr>
        <dsp:cNvPr id="0" name=""/>
        <dsp:cNvSpPr/>
      </dsp:nvSpPr>
      <dsp:spPr>
        <a:xfrm>
          <a:off x="3918869" y="1050131"/>
          <a:ext cx="1864782" cy="1400175"/>
        </a:xfrm>
        <a:prstGeom prst="roundRect">
          <a:avLst/>
        </a:prstGeom>
        <a:solidFill>
          <a:schemeClr val="accent4"/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1600" i="0" kern="1200" dirty="0" smtClean="0">
              <a:solidFill>
                <a:schemeClr val="bg1"/>
              </a:solidFill>
              <a:latin typeface="Calibri" pitchFamily="34" charset="0"/>
            </a:rPr>
            <a:t>Badan hukum  pendidikan sebagai </a:t>
          </a:r>
          <a:r>
            <a:rPr lang="id-ID" sz="1600" b="1" i="0" kern="1200" dirty="0" smtClean="0">
              <a:solidFill>
                <a:schemeClr val="bg1"/>
              </a:solidFill>
              <a:latin typeface="Calibri" pitchFamily="34" charset="0"/>
            </a:rPr>
            <a:t>sebutan  fungsi penyelenggara pendidikan</a:t>
          </a:r>
          <a:endParaRPr lang="id-ID" sz="1600" b="1" i="0" kern="1200" dirty="0">
            <a:solidFill>
              <a:schemeClr val="bg1"/>
            </a:solidFill>
          </a:endParaRPr>
        </a:p>
      </dsp:txBody>
      <dsp:txXfrm>
        <a:off x="3918869" y="1050131"/>
        <a:ext cx="1864782" cy="1400175"/>
      </dsp:txXfrm>
    </dsp:sp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EFBC70E0-F958-4600-B325-A203B4319F14}">
      <dsp:nvSpPr>
        <dsp:cNvPr id="0" name=""/>
        <dsp:cNvSpPr/>
      </dsp:nvSpPr>
      <dsp:spPr>
        <a:xfrm>
          <a:off x="433985" y="0"/>
          <a:ext cx="4918506" cy="3500438"/>
        </a:xfrm>
        <a:prstGeom prst="rightArrow">
          <a:avLst/>
        </a:prstGeom>
        <a:solidFill>
          <a:schemeClr val="bg1">
            <a:lumMod val="85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E944657-0AC0-4D3C-B1DB-EF87A79B20C7}">
      <dsp:nvSpPr>
        <dsp:cNvPr id="0" name=""/>
        <dsp:cNvSpPr/>
      </dsp:nvSpPr>
      <dsp:spPr>
        <a:xfrm>
          <a:off x="6215" y="1050131"/>
          <a:ext cx="1862522" cy="1400175"/>
        </a:xfrm>
        <a:prstGeom prst="roundRect">
          <a:avLst/>
        </a:prstGeom>
        <a:solidFill>
          <a:schemeClr val="accent4"/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1600" i="0" kern="1200" dirty="0" smtClean="0">
              <a:solidFill>
                <a:schemeClr val="bg1"/>
              </a:solidFill>
              <a:latin typeface="Calibri" pitchFamily="34" charset="0"/>
            </a:rPr>
            <a:t>Badan hukum  pendidikan antara lain ber</a:t>
          </a:r>
          <a:r>
            <a:rPr lang="id-ID" sz="1600" b="1" i="0" kern="1200" dirty="0" smtClean="0">
              <a:solidFill>
                <a:schemeClr val="bg1"/>
              </a:solidFill>
              <a:latin typeface="Calibri" pitchFamily="34" charset="0"/>
            </a:rPr>
            <a:t>bentuk</a:t>
          </a:r>
          <a:r>
            <a:rPr lang="id-ID" sz="1600" i="0" kern="1200" dirty="0" smtClean="0">
              <a:solidFill>
                <a:schemeClr val="bg1"/>
              </a:solidFill>
              <a:latin typeface="Calibri" pitchFamily="34" charset="0"/>
            </a:rPr>
            <a:t> </a:t>
          </a:r>
          <a:r>
            <a:rPr lang="id-ID" sz="1600" b="1" i="0" kern="1200" dirty="0" smtClean="0">
              <a:solidFill>
                <a:schemeClr val="bg1"/>
              </a:solidFill>
              <a:latin typeface="Calibri" pitchFamily="34" charset="0"/>
            </a:rPr>
            <a:t>BHMN</a:t>
          </a:r>
          <a:endParaRPr lang="id-ID" sz="1600" b="1" i="0" kern="1200" dirty="0">
            <a:solidFill>
              <a:schemeClr val="bg1"/>
            </a:solidFill>
            <a:latin typeface="Calibri" pitchFamily="34" charset="0"/>
          </a:endParaRPr>
        </a:p>
      </dsp:txBody>
      <dsp:txXfrm>
        <a:off x="6215" y="1050131"/>
        <a:ext cx="1862522" cy="1400175"/>
      </dsp:txXfrm>
    </dsp:sp>
    <dsp:sp modelId="{212C7650-BE50-4FEF-B62C-04168C4D36FD}">
      <dsp:nvSpPr>
        <dsp:cNvPr id="0" name=""/>
        <dsp:cNvSpPr/>
      </dsp:nvSpPr>
      <dsp:spPr>
        <a:xfrm>
          <a:off x="1961977" y="1050131"/>
          <a:ext cx="1862522" cy="1400175"/>
        </a:xfrm>
        <a:prstGeom prst="roundRect">
          <a:avLst/>
        </a:prstGeom>
        <a:solidFill>
          <a:schemeClr val="accent1">
            <a:lumMod val="60000"/>
            <a:lumOff val="4000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300" b="1" kern="1200" dirty="0" err="1" smtClean="0">
              <a:solidFill>
                <a:srgbClr val="002060"/>
              </a:solidFill>
              <a:latin typeface="Calibri" pitchFamily="34" charset="0"/>
            </a:rPr>
            <a:t>PUTUSAN</a:t>
          </a:r>
          <a:r>
            <a:rPr lang="en-US" sz="1300" b="1" kern="1200" dirty="0" smtClean="0">
              <a:solidFill>
                <a:srgbClr val="002060"/>
              </a:solidFill>
              <a:latin typeface="Calibri" pitchFamily="34" charset="0"/>
            </a:rPr>
            <a:t> </a:t>
          </a:r>
          <a:r>
            <a:rPr lang="en-US" sz="1300" b="1" kern="1200" dirty="0" err="1" smtClean="0">
              <a:solidFill>
                <a:srgbClr val="002060"/>
              </a:solidFill>
              <a:latin typeface="Calibri" pitchFamily="34" charset="0"/>
            </a:rPr>
            <a:t>MAHKAMAH</a:t>
          </a:r>
          <a:r>
            <a:rPr lang="en-US" sz="1300" b="1" kern="1200" dirty="0" smtClean="0">
              <a:solidFill>
                <a:srgbClr val="002060"/>
              </a:solidFill>
              <a:latin typeface="Calibri" pitchFamily="34" charset="0"/>
            </a:rPr>
            <a:t> </a:t>
          </a:r>
          <a:r>
            <a:rPr lang="en-US" sz="1300" b="1" kern="1200" dirty="0" err="1" smtClean="0">
              <a:solidFill>
                <a:srgbClr val="002060"/>
              </a:solidFill>
              <a:latin typeface="Calibri" pitchFamily="34" charset="0"/>
            </a:rPr>
            <a:t>KONSTITUSI</a:t>
          </a:r>
          <a:r>
            <a:rPr lang="en-US" sz="1300" b="1" kern="1200" dirty="0" smtClean="0">
              <a:solidFill>
                <a:srgbClr val="002060"/>
              </a:solidFill>
              <a:latin typeface="Calibri" pitchFamily="34" charset="0"/>
            </a:rPr>
            <a:t> </a:t>
          </a:r>
          <a:endParaRPr lang="id-ID" sz="1300" b="1" kern="1200" dirty="0" smtClean="0">
            <a:solidFill>
              <a:srgbClr val="002060"/>
            </a:solidFill>
            <a:latin typeface="Calibri" pitchFamily="34" charset="0"/>
          </a:endParaRPr>
        </a:p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300" b="1" kern="1200" dirty="0" err="1" smtClean="0">
              <a:solidFill>
                <a:srgbClr val="002060"/>
              </a:solidFill>
              <a:latin typeface="Calibri" pitchFamily="34" charset="0"/>
            </a:rPr>
            <a:t>NOMOR</a:t>
          </a:r>
          <a:r>
            <a:rPr lang="en-US" sz="1300" b="1" kern="1200" dirty="0" smtClean="0">
              <a:solidFill>
                <a:srgbClr val="002060"/>
              </a:solidFill>
              <a:latin typeface="Calibri" pitchFamily="34" charset="0"/>
            </a:rPr>
            <a:t> 11-14-21-126-136/</a:t>
          </a:r>
          <a:r>
            <a:rPr lang="en-US" sz="1300" b="1" kern="1200" dirty="0" err="1" smtClean="0">
              <a:solidFill>
                <a:srgbClr val="002060"/>
              </a:solidFill>
              <a:latin typeface="Calibri" pitchFamily="34" charset="0"/>
            </a:rPr>
            <a:t>PUU</a:t>
          </a:r>
          <a:r>
            <a:rPr lang="en-US" sz="1300" b="1" kern="1200" dirty="0" smtClean="0">
              <a:solidFill>
                <a:srgbClr val="002060"/>
              </a:solidFill>
              <a:latin typeface="Calibri" pitchFamily="34" charset="0"/>
            </a:rPr>
            <a:t>-VII/2009</a:t>
          </a:r>
          <a:endParaRPr lang="id-ID" sz="1300" kern="1200" dirty="0"/>
        </a:p>
      </dsp:txBody>
      <dsp:txXfrm>
        <a:off x="1961977" y="1050131"/>
        <a:ext cx="1862522" cy="1400175"/>
      </dsp:txXfrm>
    </dsp:sp>
    <dsp:sp modelId="{94D56EB9-1EF0-43E7-879F-B090EE2DDCA4}">
      <dsp:nvSpPr>
        <dsp:cNvPr id="0" name=""/>
        <dsp:cNvSpPr/>
      </dsp:nvSpPr>
      <dsp:spPr>
        <a:xfrm>
          <a:off x="3917739" y="1050131"/>
          <a:ext cx="1862522" cy="1400175"/>
        </a:xfrm>
        <a:prstGeom prst="roundRect">
          <a:avLst/>
        </a:prstGeom>
        <a:solidFill>
          <a:schemeClr val="accent4"/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1600" b="1" i="0" kern="1200" dirty="0" smtClean="0">
              <a:solidFill>
                <a:schemeClr val="bg1"/>
              </a:solidFill>
              <a:latin typeface="Calibri" pitchFamily="34" charset="0"/>
            </a:rPr>
            <a:t>Tidak mempunyai kekuatan hukum mengikat/tidak berlaku</a:t>
          </a:r>
          <a:endParaRPr lang="id-ID" sz="1600" b="1" i="0" kern="1200" dirty="0">
            <a:solidFill>
              <a:schemeClr val="bg1"/>
            </a:solidFill>
          </a:endParaRPr>
        </a:p>
      </dsp:txBody>
      <dsp:txXfrm>
        <a:off x="3917739" y="1050131"/>
        <a:ext cx="1862522" cy="1400175"/>
      </dsp:txXfrm>
    </dsp:sp>
  </dsp:spTree>
</dsp:drawing>
</file>

<file path=ppt/diagrams/drawing5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EFBC70E0-F958-4600-B325-A203B4319F14}">
      <dsp:nvSpPr>
        <dsp:cNvPr id="0" name=""/>
        <dsp:cNvSpPr/>
      </dsp:nvSpPr>
      <dsp:spPr>
        <a:xfrm>
          <a:off x="433985" y="0"/>
          <a:ext cx="4918506" cy="3500438"/>
        </a:xfrm>
        <a:prstGeom prst="rightArrow">
          <a:avLst/>
        </a:prstGeom>
        <a:solidFill>
          <a:schemeClr val="bg1">
            <a:lumMod val="85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E944657-0AC0-4D3C-B1DB-EF87A79B20C7}">
      <dsp:nvSpPr>
        <dsp:cNvPr id="0" name=""/>
        <dsp:cNvSpPr/>
      </dsp:nvSpPr>
      <dsp:spPr>
        <a:xfrm>
          <a:off x="6215" y="1050131"/>
          <a:ext cx="1862522" cy="1400175"/>
        </a:xfrm>
        <a:prstGeom prst="roundRect">
          <a:avLst/>
        </a:prstGeom>
        <a:solidFill>
          <a:schemeClr val="accent4"/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1600" b="1" i="0" kern="1200" dirty="0" smtClean="0">
              <a:solidFill>
                <a:schemeClr val="bg1"/>
              </a:solidFill>
              <a:latin typeface="Calibri" pitchFamily="34" charset="0"/>
            </a:rPr>
            <a:t>Undang-Undang No. 9 Tahun 2009 Tentang Badan Hukum Pendidikan</a:t>
          </a:r>
          <a:endParaRPr lang="id-ID" sz="1600" b="1" i="0" kern="1200" dirty="0">
            <a:solidFill>
              <a:schemeClr val="bg1"/>
            </a:solidFill>
            <a:latin typeface="Calibri" pitchFamily="34" charset="0"/>
          </a:endParaRPr>
        </a:p>
      </dsp:txBody>
      <dsp:txXfrm>
        <a:off x="6215" y="1050131"/>
        <a:ext cx="1862522" cy="1400175"/>
      </dsp:txXfrm>
    </dsp:sp>
    <dsp:sp modelId="{212C7650-BE50-4FEF-B62C-04168C4D36FD}">
      <dsp:nvSpPr>
        <dsp:cNvPr id="0" name=""/>
        <dsp:cNvSpPr/>
      </dsp:nvSpPr>
      <dsp:spPr>
        <a:xfrm>
          <a:off x="1961977" y="1050131"/>
          <a:ext cx="1862522" cy="1400175"/>
        </a:xfrm>
        <a:prstGeom prst="roundRect">
          <a:avLst/>
        </a:prstGeom>
        <a:solidFill>
          <a:schemeClr val="accent1">
            <a:lumMod val="60000"/>
            <a:lumOff val="4000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300" b="1" kern="1200" dirty="0" err="1" smtClean="0">
              <a:solidFill>
                <a:srgbClr val="002060"/>
              </a:solidFill>
              <a:latin typeface="Calibri" pitchFamily="34" charset="0"/>
            </a:rPr>
            <a:t>PUTUSAN</a:t>
          </a:r>
          <a:r>
            <a:rPr lang="en-US" sz="1300" b="1" kern="1200" dirty="0" smtClean="0">
              <a:solidFill>
                <a:srgbClr val="002060"/>
              </a:solidFill>
              <a:latin typeface="Calibri" pitchFamily="34" charset="0"/>
            </a:rPr>
            <a:t> </a:t>
          </a:r>
          <a:r>
            <a:rPr lang="en-US" sz="1300" b="1" kern="1200" dirty="0" err="1" smtClean="0">
              <a:solidFill>
                <a:srgbClr val="002060"/>
              </a:solidFill>
              <a:latin typeface="Calibri" pitchFamily="34" charset="0"/>
            </a:rPr>
            <a:t>MAHKAMAH</a:t>
          </a:r>
          <a:r>
            <a:rPr lang="en-US" sz="1300" b="1" kern="1200" dirty="0" smtClean="0">
              <a:solidFill>
                <a:srgbClr val="002060"/>
              </a:solidFill>
              <a:latin typeface="Calibri" pitchFamily="34" charset="0"/>
            </a:rPr>
            <a:t> </a:t>
          </a:r>
          <a:r>
            <a:rPr lang="en-US" sz="1300" b="1" kern="1200" dirty="0" err="1" smtClean="0">
              <a:solidFill>
                <a:srgbClr val="002060"/>
              </a:solidFill>
              <a:latin typeface="Calibri" pitchFamily="34" charset="0"/>
            </a:rPr>
            <a:t>KONSTITUSI</a:t>
          </a:r>
          <a:r>
            <a:rPr lang="en-US" sz="1300" b="1" kern="1200" dirty="0" smtClean="0">
              <a:solidFill>
                <a:srgbClr val="002060"/>
              </a:solidFill>
              <a:latin typeface="Calibri" pitchFamily="34" charset="0"/>
            </a:rPr>
            <a:t> </a:t>
          </a:r>
          <a:endParaRPr lang="id-ID" sz="1300" b="1" kern="1200" dirty="0" smtClean="0">
            <a:solidFill>
              <a:srgbClr val="002060"/>
            </a:solidFill>
            <a:latin typeface="Calibri" pitchFamily="34" charset="0"/>
          </a:endParaRPr>
        </a:p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300" b="1" kern="1200" dirty="0" err="1" smtClean="0">
              <a:solidFill>
                <a:srgbClr val="002060"/>
              </a:solidFill>
              <a:latin typeface="Calibri" pitchFamily="34" charset="0"/>
            </a:rPr>
            <a:t>NOMOR</a:t>
          </a:r>
          <a:r>
            <a:rPr lang="en-US" sz="1300" b="1" kern="1200" dirty="0" smtClean="0">
              <a:solidFill>
                <a:srgbClr val="002060"/>
              </a:solidFill>
              <a:latin typeface="Calibri" pitchFamily="34" charset="0"/>
            </a:rPr>
            <a:t> 11-14-21-126-136/</a:t>
          </a:r>
          <a:r>
            <a:rPr lang="en-US" sz="1300" b="1" kern="1200" dirty="0" err="1" smtClean="0">
              <a:solidFill>
                <a:srgbClr val="002060"/>
              </a:solidFill>
              <a:latin typeface="Calibri" pitchFamily="34" charset="0"/>
            </a:rPr>
            <a:t>PUU</a:t>
          </a:r>
          <a:r>
            <a:rPr lang="en-US" sz="1300" b="1" kern="1200" dirty="0" smtClean="0">
              <a:solidFill>
                <a:srgbClr val="002060"/>
              </a:solidFill>
              <a:latin typeface="Calibri" pitchFamily="34" charset="0"/>
            </a:rPr>
            <a:t>-VII/2009</a:t>
          </a:r>
          <a:endParaRPr lang="id-ID" sz="1300" kern="1200" dirty="0"/>
        </a:p>
      </dsp:txBody>
      <dsp:txXfrm>
        <a:off x="1961977" y="1050131"/>
        <a:ext cx="1862522" cy="1400175"/>
      </dsp:txXfrm>
    </dsp:sp>
    <dsp:sp modelId="{94D56EB9-1EF0-43E7-879F-B090EE2DDCA4}">
      <dsp:nvSpPr>
        <dsp:cNvPr id="0" name=""/>
        <dsp:cNvSpPr/>
      </dsp:nvSpPr>
      <dsp:spPr>
        <a:xfrm>
          <a:off x="3917739" y="1050131"/>
          <a:ext cx="1862522" cy="1400175"/>
        </a:xfrm>
        <a:prstGeom prst="roundRect">
          <a:avLst/>
        </a:prstGeom>
        <a:solidFill>
          <a:schemeClr val="accent4"/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1600" b="1" i="0" kern="1200" dirty="0" smtClean="0">
              <a:solidFill>
                <a:schemeClr val="bg1"/>
              </a:solidFill>
              <a:latin typeface="Calibri" pitchFamily="34" charset="0"/>
            </a:rPr>
            <a:t>Tidak mempunyai kekuatan hukum mengikat/tidak berlaku</a:t>
          </a:r>
          <a:endParaRPr lang="id-ID" sz="1600" b="1" i="0" kern="1200" dirty="0">
            <a:solidFill>
              <a:schemeClr val="bg1"/>
            </a:solidFill>
          </a:endParaRPr>
        </a:p>
      </dsp:txBody>
      <dsp:txXfrm>
        <a:off x="3917739" y="1050131"/>
        <a:ext cx="1862522" cy="140017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E668472-1B6F-4014-93B9-21FE8180FE2C}" type="datetimeFigureOut">
              <a:rPr lang="id-ID" smtClean="0"/>
              <a:pPr/>
              <a:t>07/04/2010</a:t>
            </a:fld>
            <a:endParaRPr lang="id-ID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d-ID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C5C3D38-F39B-4E7C-BCEB-E1685315CF25}" type="slidenum">
              <a:rPr lang="id-ID" smtClean="0"/>
              <a:pPr/>
              <a:t>‹#›</a:t>
            </a:fld>
            <a:endParaRPr lang="id-ID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5C3D38-F39B-4E7C-BCEB-E1685315CF25}" type="slidenum">
              <a:rPr lang="id-ID" smtClean="0"/>
              <a:pPr/>
              <a:t>1</a:t>
            </a:fld>
            <a:endParaRPr lang="id-ID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5C3D38-F39B-4E7C-BCEB-E1685315CF25}" type="slidenum">
              <a:rPr lang="id-ID" smtClean="0"/>
              <a:pPr/>
              <a:t>2</a:t>
            </a:fld>
            <a:endParaRPr lang="id-ID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5C3D38-F39B-4E7C-BCEB-E1685315CF25}" type="slidenum">
              <a:rPr lang="id-ID" smtClean="0"/>
              <a:pPr/>
              <a:t>3</a:t>
            </a:fld>
            <a:endParaRPr lang="id-ID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5C3D38-F39B-4E7C-BCEB-E1685315CF25}" type="slidenum">
              <a:rPr lang="id-ID" smtClean="0"/>
              <a:pPr/>
              <a:t>4</a:t>
            </a:fld>
            <a:endParaRPr lang="id-ID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5C3D38-F39B-4E7C-BCEB-E1685315CF25}" type="slidenum">
              <a:rPr lang="id-ID" smtClean="0"/>
              <a:pPr/>
              <a:t>5</a:t>
            </a:fld>
            <a:endParaRPr lang="id-ID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5C3D38-F39B-4E7C-BCEB-E1685315CF25}" type="slidenum">
              <a:rPr lang="id-ID" smtClean="0"/>
              <a:pPr/>
              <a:t>6</a:t>
            </a:fld>
            <a:endParaRPr lang="id-ID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5C3D38-F39B-4E7C-BCEB-E1685315CF25}" type="slidenum">
              <a:rPr lang="id-ID" smtClean="0"/>
              <a:pPr/>
              <a:t>7</a:t>
            </a:fld>
            <a:endParaRPr lang="id-ID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5C3D38-F39B-4E7C-BCEB-E1685315CF25}" type="slidenum">
              <a:rPr lang="id-ID" smtClean="0"/>
              <a:pPr/>
              <a:t>8</a:t>
            </a:fld>
            <a:endParaRPr lang="id-ID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5C3D38-F39B-4E7C-BCEB-E1685315CF25}" type="slidenum">
              <a:rPr lang="id-ID" smtClean="0"/>
              <a:pPr/>
              <a:t>9</a:t>
            </a:fld>
            <a:endParaRPr lang="id-ID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5C3D38-F39B-4E7C-BCEB-E1685315CF25}" type="slidenum">
              <a:rPr lang="id-ID" smtClean="0"/>
              <a:pPr/>
              <a:t>10</a:t>
            </a:fld>
            <a:endParaRPr lang="id-ID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5C3D38-F39B-4E7C-BCEB-E1685315CF25}" type="slidenum">
              <a:rPr lang="id-ID" smtClean="0"/>
              <a:pPr/>
              <a:t>11</a:t>
            </a:fld>
            <a:endParaRPr lang="id-ID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5C3D38-F39B-4E7C-BCEB-E1685315CF25}" type="slidenum">
              <a:rPr lang="id-ID" smtClean="0"/>
              <a:pPr/>
              <a:t>12</a:t>
            </a:fld>
            <a:endParaRPr lang="id-ID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5C3D38-F39B-4E7C-BCEB-E1685315CF25}" type="slidenum">
              <a:rPr lang="id-ID" smtClean="0"/>
              <a:pPr/>
              <a:t>13</a:t>
            </a:fld>
            <a:endParaRPr lang="id-ID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5C3D38-F39B-4E7C-BCEB-E1685315CF25}" type="slidenum">
              <a:rPr lang="id-ID" smtClean="0"/>
              <a:pPr/>
              <a:t>14</a:t>
            </a:fld>
            <a:endParaRPr lang="id-ID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5C3D38-F39B-4E7C-BCEB-E1685315CF25}" type="slidenum">
              <a:rPr lang="id-ID" smtClean="0"/>
              <a:pPr/>
              <a:t>15</a:t>
            </a:fld>
            <a:endParaRPr lang="id-ID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5C3D38-F39B-4E7C-BCEB-E1685315CF25}" type="slidenum">
              <a:rPr lang="id-ID" smtClean="0"/>
              <a:pPr/>
              <a:t>16</a:t>
            </a:fld>
            <a:endParaRPr lang="id-ID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5C3D38-F39B-4E7C-BCEB-E1685315CF25}" type="slidenum">
              <a:rPr lang="id-ID" smtClean="0"/>
              <a:pPr/>
              <a:t>17</a:t>
            </a:fld>
            <a:endParaRPr lang="id-ID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5C3D38-F39B-4E7C-BCEB-E1685315CF25}" type="slidenum">
              <a:rPr lang="id-ID" smtClean="0"/>
              <a:pPr/>
              <a:t>18</a:t>
            </a:fld>
            <a:endParaRPr lang="id-ID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5C3D38-F39B-4E7C-BCEB-E1685315CF25}" type="slidenum">
              <a:rPr lang="id-ID" smtClean="0"/>
              <a:pPr/>
              <a:t>19</a:t>
            </a:fld>
            <a:endParaRPr lang="id-ID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5C3D38-F39B-4E7C-BCEB-E1685315CF25}" type="slidenum">
              <a:rPr lang="id-ID" smtClean="0"/>
              <a:pPr/>
              <a:t>20</a:t>
            </a:fld>
            <a:endParaRPr lang="id-ID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5C3D38-F39B-4E7C-BCEB-E1685315CF25}" type="slidenum">
              <a:rPr lang="id-ID" smtClean="0"/>
              <a:pPr/>
              <a:t>21</a:t>
            </a:fld>
            <a:endParaRPr lang="id-ID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5C3D38-F39B-4E7C-BCEB-E1685315CF25}" type="slidenum">
              <a:rPr lang="id-ID" smtClean="0"/>
              <a:pPr/>
              <a:t>22</a:t>
            </a:fld>
            <a:endParaRPr lang="id-ID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5C3D38-F39B-4E7C-BCEB-E1685315CF25}" type="slidenum">
              <a:rPr lang="id-ID" smtClean="0"/>
              <a:pPr/>
              <a:t>23</a:t>
            </a:fld>
            <a:endParaRPr lang="id-ID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5C3D38-F39B-4E7C-BCEB-E1685315CF25}" type="slidenum">
              <a:rPr lang="id-ID" smtClean="0"/>
              <a:pPr/>
              <a:t>24</a:t>
            </a:fld>
            <a:endParaRPr lang="id-ID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5C3D38-F39B-4E7C-BCEB-E1685315CF25}" type="slidenum">
              <a:rPr lang="id-ID" smtClean="0"/>
              <a:pPr/>
              <a:t>25</a:t>
            </a:fld>
            <a:endParaRPr lang="id-ID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5C3D38-F39B-4E7C-BCEB-E1685315CF25}" type="slidenum">
              <a:rPr lang="id-ID" smtClean="0"/>
              <a:pPr/>
              <a:t>26</a:t>
            </a:fld>
            <a:endParaRPr lang="id-ID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677BEA2B-E577-403C-B4D0-E73E70308037}" type="datetime1">
              <a:rPr lang="id-ID" smtClean="0"/>
              <a:pPr/>
              <a:t>07/04/2010</a:t>
            </a:fld>
            <a:endParaRPr lang="id-ID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id-ID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F63512EE-E80A-49B6-9057-85462308C041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3BCC685-0672-487D-B555-B816114A9332}" type="datetime1">
              <a:rPr lang="id-ID" smtClean="0"/>
              <a:pPr/>
              <a:t>07/04/2010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63512EE-E80A-49B6-9057-85462308C041}" type="slidenum">
              <a:rPr lang="id-ID" smtClean="0"/>
              <a:pPr/>
              <a:t>‹#›</a:t>
            </a:fld>
            <a:endParaRPr lang="id-ID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B47E96F-D5C8-463E-B6A8-4EA789C8BFDA}" type="datetime1">
              <a:rPr lang="id-ID" smtClean="0"/>
              <a:pPr/>
              <a:t>07/04/2010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63512EE-E80A-49B6-9057-85462308C041}" type="slidenum">
              <a:rPr lang="id-ID" smtClean="0"/>
              <a:pPr/>
              <a:t>‹#›</a:t>
            </a:fld>
            <a:endParaRPr lang="id-ID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7B50537-76B8-44C2-9FE8-B67BEBD2F545}" type="datetime1">
              <a:rPr lang="id-ID" smtClean="0"/>
              <a:pPr/>
              <a:t>07/04/2010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63512EE-E80A-49B6-9057-85462308C041}" type="slidenum">
              <a:rPr lang="id-ID" smtClean="0"/>
              <a:pPr/>
              <a:t>‹#›</a:t>
            </a:fld>
            <a:endParaRPr lang="id-ID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E8D08E9-8629-4DB6-8B87-6F89E22150AB}" type="datetime1">
              <a:rPr lang="id-ID" smtClean="0"/>
              <a:pPr/>
              <a:t>07/04/2010</a:t>
            </a:fld>
            <a:endParaRPr lang="id-ID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id-ID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63512EE-E80A-49B6-9057-85462308C041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CC57057-8044-4ECF-B9C7-898CB7599C9C}" type="datetime1">
              <a:rPr lang="id-ID" smtClean="0"/>
              <a:pPr/>
              <a:t>07/04/2010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63512EE-E80A-49B6-9057-85462308C041}" type="slidenum">
              <a:rPr lang="id-ID" smtClean="0"/>
              <a:pPr/>
              <a:t>‹#›</a:t>
            </a:fld>
            <a:endParaRPr lang="id-ID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51283F0-13F4-4620-A532-6EFB8736FDA0}" type="datetime1">
              <a:rPr lang="id-ID" smtClean="0"/>
              <a:pPr/>
              <a:t>07/04/2010</a:t>
            </a:fld>
            <a:endParaRPr lang="id-ID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63512EE-E80A-49B6-9057-85462308C041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F81131AD-FA9F-4F0A-93D6-C04A57DFA43A}" type="datetime1">
              <a:rPr lang="id-ID" smtClean="0"/>
              <a:pPr/>
              <a:t>07/04/2010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63512EE-E80A-49B6-9057-85462308C041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F29DC3F7-8646-4C7E-813F-0014502EC2BC}" type="datetime1">
              <a:rPr lang="id-ID" smtClean="0"/>
              <a:pPr/>
              <a:t>07/04/2010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F63512EE-E80A-49B6-9057-85462308C041}" type="slidenum">
              <a:rPr lang="id-ID" smtClean="0"/>
              <a:pPr/>
              <a:t>‹#›</a:t>
            </a:fld>
            <a:endParaRPr lang="id-ID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7EE908C-79F6-420A-AFC4-E64228E57E3C}" type="datetime1">
              <a:rPr lang="id-ID" smtClean="0"/>
              <a:pPr/>
              <a:t>07/04/2010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63512EE-E80A-49B6-9057-85462308C041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3B9057F-3BF2-4F40-AB51-C48599845FB5}" type="datetime1">
              <a:rPr lang="id-ID" smtClean="0"/>
              <a:pPr/>
              <a:t>07/04/2010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63512EE-E80A-49B6-9057-85462308C041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8F62C284-B14C-4D66-BF1E-46A33A1DB2C3}" type="datetime1">
              <a:rPr lang="id-ID" smtClean="0"/>
              <a:pPr/>
              <a:t>07/04/2010</a:t>
            </a:fld>
            <a:endParaRPr lang="id-ID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id-ID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F63512EE-E80A-49B6-9057-85462308C041}" type="slidenum">
              <a:rPr lang="id-ID" smtClean="0"/>
              <a:pPr/>
              <a:t>‹#›</a:t>
            </a:fld>
            <a:endParaRPr lang="id-ID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hdr="0" ftr="0" dt="0"/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42910" y="1428736"/>
            <a:ext cx="8097088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id-ID" sz="3600" b="1" dirty="0" smtClean="0">
                <a:solidFill>
                  <a:srgbClr val="002060"/>
                </a:solidFill>
                <a:latin typeface="Calibri" pitchFamily="34" charset="0"/>
              </a:rPr>
              <a:t>AMAR, IMPLIKASI, DAN SOLUSI </a:t>
            </a:r>
          </a:p>
          <a:p>
            <a:pPr algn="ctr"/>
            <a:r>
              <a:rPr lang="en-US" sz="3600" b="1" dirty="0" err="1" smtClean="0">
                <a:solidFill>
                  <a:srgbClr val="002060"/>
                </a:solidFill>
                <a:latin typeface="Calibri" pitchFamily="34" charset="0"/>
              </a:rPr>
              <a:t>PUTUSAN</a:t>
            </a:r>
            <a:r>
              <a:rPr lang="en-US" sz="3600" b="1" dirty="0" smtClean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en-US" sz="3600" b="1" dirty="0" err="1" smtClean="0">
                <a:solidFill>
                  <a:srgbClr val="002060"/>
                </a:solidFill>
                <a:latin typeface="Calibri" pitchFamily="34" charset="0"/>
              </a:rPr>
              <a:t>MAHKAMAH</a:t>
            </a:r>
            <a:r>
              <a:rPr lang="en-US" sz="3600" b="1" dirty="0" smtClean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en-US" sz="3600" b="1" dirty="0" err="1" smtClean="0">
                <a:solidFill>
                  <a:srgbClr val="002060"/>
                </a:solidFill>
                <a:latin typeface="Calibri" pitchFamily="34" charset="0"/>
              </a:rPr>
              <a:t>KONSTITUSI</a:t>
            </a:r>
            <a:r>
              <a:rPr lang="en-US" sz="3600" b="1" dirty="0" smtClean="0">
                <a:solidFill>
                  <a:srgbClr val="002060"/>
                </a:solidFill>
                <a:latin typeface="Calibri" pitchFamily="34" charset="0"/>
              </a:rPr>
              <a:t> </a:t>
            </a:r>
            <a:endParaRPr lang="id-ID" sz="3600" b="1" dirty="0" smtClean="0">
              <a:solidFill>
                <a:srgbClr val="002060"/>
              </a:solidFill>
              <a:latin typeface="Calibri" pitchFamily="34" charset="0"/>
            </a:endParaRPr>
          </a:p>
          <a:p>
            <a:pPr algn="ctr"/>
            <a:r>
              <a:rPr lang="en-US" sz="3600" b="1" dirty="0" smtClean="0">
                <a:solidFill>
                  <a:srgbClr val="002060"/>
                </a:solidFill>
                <a:latin typeface="Calibri" pitchFamily="34" charset="0"/>
              </a:rPr>
              <a:t>NOMOR 11-14-21-126-136/PUU-VII/2009</a:t>
            </a:r>
            <a:endParaRPr lang="id-ID" sz="3600" b="1" dirty="0" smtClean="0">
              <a:solidFill>
                <a:srgbClr val="002060"/>
              </a:solidFill>
              <a:latin typeface="Calibri" pitchFamily="34" charset="0"/>
            </a:endParaRPr>
          </a:p>
          <a:p>
            <a:pPr algn="ctr"/>
            <a:r>
              <a:rPr lang="id-ID" sz="3200" b="1" dirty="0" smtClean="0">
                <a:solidFill>
                  <a:srgbClr val="002060"/>
                </a:solidFill>
                <a:latin typeface="Calibri" pitchFamily="34" charset="0"/>
              </a:rPr>
              <a:t>Dibacakan: 31 Maret 2010</a:t>
            </a:r>
            <a:endParaRPr lang="id-ID" sz="3200" b="1" dirty="0">
              <a:solidFill>
                <a:srgbClr val="002060"/>
              </a:solidFill>
              <a:latin typeface="Calibri" pitchFamily="34" charset="0"/>
            </a:endParaRPr>
          </a:p>
        </p:txBody>
      </p:sp>
      <p:pic>
        <p:nvPicPr>
          <p:cNvPr id="5" name="Picture 4" descr="tutwuri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715272" y="357166"/>
            <a:ext cx="1071570" cy="107157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571736" y="4241077"/>
            <a:ext cx="450142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id-ID" sz="2400" b="1" dirty="0" smtClean="0">
                <a:solidFill>
                  <a:srgbClr val="FF0000"/>
                </a:solidFill>
                <a:latin typeface="Calibri" pitchFamily="34" charset="0"/>
              </a:rPr>
              <a:t>Kementerian Pendidikan Nasional</a:t>
            </a:r>
          </a:p>
          <a:p>
            <a:pPr algn="ctr"/>
            <a:r>
              <a:rPr lang="id-ID" sz="2400" b="1" dirty="0" smtClean="0">
                <a:solidFill>
                  <a:srgbClr val="FF0000"/>
                </a:solidFill>
                <a:latin typeface="Calibri" pitchFamily="34" charset="0"/>
              </a:rPr>
              <a:t>April 2010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3512EE-E80A-49B6-9057-85462308C041}" type="slidenum">
              <a:rPr lang="id-ID" smtClean="0"/>
              <a:pPr/>
              <a:t>1</a:t>
            </a:fld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1928802"/>
            <a:ext cx="8229600" cy="2071702"/>
          </a:xfrm>
        </p:spPr>
        <p:txBody>
          <a:bodyPr>
            <a:noAutofit/>
          </a:bodyPr>
          <a:lstStyle/>
          <a:p>
            <a:pPr algn="ctr"/>
            <a:r>
              <a:rPr lang="id-ID" sz="4800" dirty="0" smtClean="0"/>
              <a:t>Mohon Pendapat dan Arahan Bapak Presiden</a:t>
            </a:r>
            <a:endParaRPr lang="id-ID" sz="4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3512EE-E80A-49B6-9057-85462308C041}" type="slidenum">
              <a:rPr lang="id-ID" smtClean="0"/>
              <a:pPr/>
              <a:t>2</a:t>
            </a:fld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00100" y="428604"/>
            <a:ext cx="742955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2400" b="1" dirty="0" smtClean="0">
                <a:solidFill>
                  <a:srgbClr val="002060"/>
                </a:solidFill>
                <a:latin typeface="Calibri" pitchFamily="34" charset="0"/>
              </a:rPr>
              <a:t>ANATOMI PERATURAN PERUNDANG-UNDANGAN PERGURUAN TINGGI</a:t>
            </a:r>
          </a:p>
        </p:txBody>
      </p:sp>
      <p:sp>
        <p:nvSpPr>
          <p:cNvPr id="3" name="Round Diagonal Corner Rectangle 2"/>
          <p:cNvSpPr/>
          <p:nvPr/>
        </p:nvSpPr>
        <p:spPr>
          <a:xfrm>
            <a:off x="1000100" y="1785926"/>
            <a:ext cx="2571768" cy="785818"/>
          </a:xfrm>
          <a:prstGeom prst="round2DiagRect">
            <a:avLst/>
          </a:prstGeom>
          <a:solidFill>
            <a:schemeClr val="bg2">
              <a:lumMod val="90000"/>
            </a:schemeClr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dirty="0" smtClean="0">
                <a:solidFill>
                  <a:srgbClr val="002060"/>
                </a:solidFill>
                <a:latin typeface="Calibri" pitchFamily="34" charset="0"/>
              </a:rPr>
              <a:t>UU No. 2/1989</a:t>
            </a:r>
          </a:p>
          <a:p>
            <a:pPr algn="ctr"/>
            <a:r>
              <a:rPr lang="id-ID" dirty="0" smtClean="0">
                <a:solidFill>
                  <a:srgbClr val="002060"/>
                </a:solidFill>
                <a:latin typeface="Calibri" pitchFamily="34" charset="0"/>
              </a:rPr>
              <a:t>Sisdiknas</a:t>
            </a:r>
            <a:endParaRPr lang="id-ID" dirty="0">
              <a:solidFill>
                <a:srgbClr val="002060"/>
              </a:solidFill>
              <a:latin typeface="Calibri" pitchFamily="34" charset="0"/>
            </a:endParaRPr>
          </a:p>
        </p:txBody>
      </p:sp>
      <p:sp>
        <p:nvSpPr>
          <p:cNvPr id="4" name="Right Arrow 3"/>
          <p:cNvSpPr/>
          <p:nvPr/>
        </p:nvSpPr>
        <p:spPr>
          <a:xfrm>
            <a:off x="3571868" y="2071678"/>
            <a:ext cx="1000132" cy="500066"/>
          </a:xfrm>
          <a:prstGeom prst="rightArrow">
            <a:avLst/>
          </a:prstGeom>
          <a:solidFill>
            <a:schemeClr val="accent6">
              <a:lumMod val="40000"/>
              <a:lumOff val="60000"/>
            </a:schemeClr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b="1" dirty="0" smtClean="0">
                <a:solidFill>
                  <a:schemeClr val="bg1"/>
                </a:solidFill>
                <a:latin typeface="Calibri" pitchFamily="34" charset="0"/>
              </a:rPr>
              <a:t>Diganti</a:t>
            </a:r>
            <a:endParaRPr lang="id-ID" b="1" dirty="0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5" name="Round Diagonal Corner Rectangle 4"/>
          <p:cNvSpPr/>
          <p:nvPr/>
        </p:nvSpPr>
        <p:spPr>
          <a:xfrm>
            <a:off x="4572000" y="1785926"/>
            <a:ext cx="1785950" cy="785818"/>
          </a:xfrm>
          <a:prstGeom prst="round2DiagRect">
            <a:avLst/>
          </a:prstGeom>
          <a:solidFill>
            <a:schemeClr val="bg2">
              <a:lumMod val="90000"/>
            </a:schemeClr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dirty="0" smtClean="0">
                <a:solidFill>
                  <a:srgbClr val="002060"/>
                </a:solidFill>
                <a:latin typeface="Calibri" pitchFamily="34" charset="0"/>
              </a:rPr>
              <a:t>UU No. 20/2003</a:t>
            </a:r>
          </a:p>
          <a:p>
            <a:pPr algn="ctr"/>
            <a:r>
              <a:rPr lang="id-ID" dirty="0" smtClean="0">
                <a:solidFill>
                  <a:srgbClr val="002060"/>
                </a:solidFill>
                <a:latin typeface="Calibri" pitchFamily="34" charset="0"/>
              </a:rPr>
              <a:t>Sisdiknas</a:t>
            </a:r>
            <a:endParaRPr lang="id-ID" dirty="0">
              <a:solidFill>
                <a:srgbClr val="002060"/>
              </a:solidFill>
              <a:latin typeface="Calibri" pitchFamily="34" charset="0"/>
            </a:endParaRPr>
          </a:p>
        </p:txBody>
      </p:sp>
      <p:sp>
        <p:nvSpPr>
          <p:cNvPr id="8" name="Left Bracket 7"/>
          <p:cNvSpPr/>
          <p:nvPr/>
        </p:nvSpPr>
        <p:spPr>
          <a:xfrm rot="5400000">
            <a:off x="2250265" y="2107397"/>
            <a:ext cx="71438" cy="1428760"/>
          </a:xfrm>
          <a:prstGeom prst="leftBracket">
            <a:avLst/>
          </a:prstGeom>
          <a:ln w="127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2" name="Down Arrow 11"/>
          <p:cNvSpPr/>
          <p:nvPr/>
        </p:nvSpPr>
        <p:spPr>
          <a:xfrm>
            <a:off x="2071670" y="2571744"/>
            <a:ext cx="428628" cy="214314"/>
          </a:xfrm>
          <a:prstGeom prst="downArrow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3" name="Round Diagonal Corner Rectangle 12"/>
          <p:cNvSpPr/>
          <p:nvPr/>
        </p:nvSpPr>
        <p:spPr>
          <a:xfrm>
            <a:off x="1000100" y="2857496"/>
            <a:ext cx="1143008" cy="785818"/>
          </a:xfrm>
          <a:prstGeom prst="round2DiagRect">
            <a:avLst/>
          </a:prstGeom>
          <a:solidFill>
            <a:schemeClr val="bg2">
              <a:lumMod val="90000"/>
            </a:schemeClr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dirty="0" smtClean="0">
                <a:solidFill>
                  <a:srgbClr val="002060"/>
                </a:solidFill>
                <a:latin typeface="Calibri" pitchFamily="34" charset="0"/>
              </a:rPr>
              <a:t>PP. No. 60/1999</a:t>
            </a:r>
            <a:endParaRPr lang="id-ID" dirty="0">
              <a:solidFill>
                <a:srgbClr val="002060"/>
              </a:solidFill>
              <a:latin typeface="Calibri" pitchFamily="34" charset="0"/>
            </a:endParaRPr>
          </a:p>
        </p:txBody>
      </p:sp>
      <p:sp>
        <p:nvSpPr>
          <p:cNvPr id="15" name="Round Diagonal Corner Rectangle 14"/>
          <p:cNvSpPr/>
          <p:nvPr/>
        </p:nvSpPr>
        <p:spPr>
          <a:xfrm>
            <a:off x="1000100" y="3857628"/>
            <a:ext cx="1143008" cy="785818"/>
          </a:xfrm>
          <a:prstGeom prst="round2DiagRect">
            <a:avLst/>
          </a:prstGeom>
          <a:solidFill>
            <a:schemeClr val="bg2">
              <a:lumMod val="90000"/>
            </a:schemeClr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dirty="0" smtClean="0">
                <a:solidFill>
                  <a:srgbClr val="002060"/>
                </a:solidFill>
                <a:latin typeface="Calibri" pitchFamily="34" charset="0"/>
              </a:rPr>
              <a:t>PTN</a:t>
            </a:r>
          </a:p>
          <a:p>
            <a:pPr algn="ctr"/>
            <a:r>
              <a:rPr lang="id-ID" dirty="0" smtClean="0">
                <a:solidFill>
                  <a:srgbClr val="002060"/>
                </a:solidFill>
                <a:latin typeface="Calibri" pitchFamily="34" charset="0"/>
              </a:rPr>
              <a:t>PTN-BLU</a:t>
            </a:r>
            <a:endParaRPr lang="id-ID" dirty="0">
              <a:solidFill>
                <a:srgbClr val="002060"/>
              </a:solidFill>
              <a:latin typeface="Calibri" pitchFamily="34" charset="0"/>
            </a:endParaRPr>
          </a:p>
        </p:txBody>
      </p:sp>
      <p:sp>
        <p:nvSpPr>
          <p:cNvPr id="16" name="Round Diagonal Corner Rectangle 15"/>
          <p:cNvSpPr/>
          <p:nvPr/>
        </p:nvSpPr>
        <p:spPr>
          <a:xfrm>
            <a:off x="2428860" y="3857628"/>
            <a:ext cx="1143008" cy="785818"/>
          </a:xfrm>
          <a:prstGeom prst="round2DiagRect">
            <a:avLst/>
          </a:prstGeom>
          <a:solidFill>
            <a:schemeClr val="bg2">
              <a:lumMod val="90000"/>
            </a:schemeClr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dirty="0" smtClean="0">
                <a:solidFill>
                  <a:srgbClr val="002060"/>
                </a:solidFill>
                <a:latin typeface="Calibri" pitchFamily="34" charset="0"/>
              </a:rPr>
              <a:t>7 PT</a:t>
            </a:r>
          </a:p>
          <a:p>
            <a:pPr algn="ctr"/>
            <a:r>
              <a:rPr lang="id-ID" dirty="0" smtClean="0">
                <a:solidFill>
                  <a:srgbClr val="002060"/>
                </a:solidFill>
                <a:latin typeface="Calibri" pitchFamily="34" charset="0"/>
              </a:rPr>
              <a:t>BHMN</a:t>
            </a:r>
            <a:endParaRPr lang="id-ID" dirty="0">
              <a:solidFill>
                <a:srgbClr val="002060"/>
              </a:solidFill>
              <a:latin typeface="Calibri" pitchFamily="34" charset="0"/>
            </a:endParaRPr>
          </a:p>
        </p:txBody>
      </p:sp>
      <p:sp>
        <p:nvSpPr>
          <p:cNvPr id="17" name="Down Arrow 16"/>
          <p:cNvSpPr/>
          <p:nvPr/>
        </p:nvSpPr>
        <p:spPr>
          <a:xfrm>
            <a:off x="1357290" y="3643314"/>
            <a:ext cx="428628" cy="214314"/>
          </a:xfrm>
          <a:prstGeom prst="downArrow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8" name="Down Arrow 17"/>
          <p:cNvSpPr/>
          <p:nvPr/>
        </p:nvSpPr>
        <p:spPr>
          <a:xfrm>
            <a:off x="2786050" y="3643314"/>
            <a:ext cx="428628" cy="214314"/>
          </a:xfrm>
          <a:prstGeom prst="downArrow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9" name="Left Bracket 18"/>
          <p:cNvSpPr/>
          <p:nvPr/>
        </p:nvSpPr>
        <p:spPr>
          <a:xfrm rot="5400000">
            <a:off x="5822165" y="2107397"/>
            <a:ext cx="71438" cy="1428760"/>
          </a:xfrm>
          <a:prstGeom prst="leftBracket">
            <a:avLst/>
          </a:prstGeom>
          <a:ln w="127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0" name="Down Arrow 19"/>
          <p:cNvSpPr/>
          <p:nvPr/>
        </p:nvSpPr>
        <p:spPr>
          <a:xfrm>
            <a:off x="5643570" y="2571744"/>
            <a:ext cx="428628" cy="214314"/>
          </a:xfrm>
          <a:prstGeom prst="downArrow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2" name="Round Diagonal Corner Rectangle 21"/>
          <p:cNvSpPr/>
          <p:nvPr/>
        </p:nvSpPr>
        <p:spPr>
          <a:xfrm>
            <a:off x="6000760" y="2857496"/>
            <a:ext cx="1143008" cy="785818"/>
          </a:xfrm>
          <a:prstGeom prst="round2DiagRect">
            <a:avLst/>
          </a:prstGeom>
          <a:solidFill>
            <a:schemeClr val="bg2">
              <a:lumMod val="90000"/>
            </a:schemeClr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dirty="0" smtClean="0">
                <a:solidFill>
                  <a:srgbClr val="002060"/>
                </a:solidFill>
                <a:latin typeface="Calibri" pitchFamily="34" charset="0"/>
              </a:rPr>
              <a:t>PP. No. 14/2010</a:t>
            </a:r>
            <a:endParaRPr lang="id-ID" dirty="0">
              <a:solidFill>
                <a:srgbClr val="002060"/>
              </a:solidFill>
              <a:latin typeface="Calibri" pitchFamily="34" charset="0"/>
            </a:endParaRPr>
          </a:p>
        </p:txBody>
      </p:sp>
      <p:sp>
        <p:nvSpPr>
          <p:cNvPr id="23" name="Round Diagonal Corner Rectangle 22"/>
          <p:cNvSpPr/>
          <p:nvPr/>
        </p:nvSpPr>
        <p:spPr>
          <a:xfrm>
            <a:off x="4572000" y="3857628"/>
            <a:ext cx="1143008" cy="785818"/>
          </a:xfrm>
          <a:prstGeom prst="round2DiagRect">
            <a:avLst/>
          </a:prstGeom>
          <a:solidFill>
            <a:schemeClr val="bg2">
              <a:lumMod val="90000"/>
            </a:schemeClr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 smtClean="0">
              <a:solidFill>
                <a:srgbClr val="002060"/>
              </a:solidFill>
              <a:latin typeface="Calibri" pitchFamily="34" charset="0"/>
            </a:endParaRPr>
          </a:p>
          <a:p>
            <a:pPr algn="ctr"/>
            <a:r>
              <a:rPr lang="id-ID" dirty="0" smtClean="0">
                <a:solidFill>
                  <a:srgbClr val="002060"/>
                </a:solidFill>
                <a:latin typeface="Calibri" pitchFamily="34" charset="0"/>
              </a:rPr>
              <a:t>PT </a:t>
            </a:r>
            <a:r>
              <a:rPr lang="id-ID" sz="1600" dirty="0" smtClean="0">
                <a:solidFill>
                  <a:srgbClr val="002060"/>
                </a:solidFill>
                <a:latin typeface="Calibri" pitchFamily="34" charset="0"/>
              </a:rPr>
              <a:t>Berbadan Hukum</a:t>
            </a:r>
            <a:endParaRPr lang="id-ID" dirty="0" smtClean="0">
              <a:solidFill>
                <a:srgbClr val="002060"/>
              </a:solidFill>
              <a:latin typeface="Calibri" pitchFamily="34" charset="0"/>
            </a:endParaRPr>
          </a:p>
          <a:p>
            <a:pPr algn="ctr"/>
            <a:endParaRPr lang="id-ID" dirty="0">
              <a:solidFill>
                <a:srgbClr val="002060"/>
              </a:solidFill>
              <a:latin typeface="Calibri" pitchFamily="34" charset="0"/>
            </a:endParaRPr>
          </a:p>
        </p:txBody>
      </p:sp>
      <p:sp>
        <p:nvSpPr>
          <p:cNvPr id="25" name="Down Arrow 24"/>
          <p:cNvSpPr/>
          <p:nvPr/>
        </p:nvSpPr>
        <p:spPr>
          <a:xfrm>
            <a:off x="4929190" y="3643314"/>
            <a:ext cx="428628" cy="214314"/>
          </a:xfrm>
          <a:prstGeom prst="downArrow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6" name="Down Arrow 25"/>
          <p:cNvSpPr/>
          <p:nvPr/>
        </p:nvSpPr>
        <p:spPr>
          <a:xfrm>
            <a:off x="6357950" y="3643314"/>
            <a:ext cx="428628" cy="214314"/>
          </a:xfrm>
          <a:prstGeom prst="downArrow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9" name="Left Arrow 28"/>
          <p:cNvSpPr/>
          <p:nvPr/>
        </p:nvSpPr>
        <p:spPr>
          <a:xfrm>
            <a:off x="2071670" y="3000372"/>
            <a:ext cx="2571768" cy="500066"/>
          </a:xfrm>
          <a:prstGeom prst="leftArrow">
            <a:avLst/>
          </a:prstGeom>
          <a:solidFill>
            <a:schemeClr val="accent5">
              <a:lumMod val="20000"/>
              <a:lumOff val="80000"/>
            </a:schemeClr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id-ID" sz="1600" b="1" dirty="0" smtClean="0">
                <a:solidFill>
                  <a:srgbClr val="002060"/>
                </a:solidFill>
                <a:latin typeface="Calibri" pitchFamily="34" charset="0"/>
              </a:rPr>
              <a:t>Mencabut</a:t>
            </a:r>
            <a:endParaRPr lang="id-ID" sz="1600" b="1" dirty="0">
              <a:solidFill>
                <a:srgbClr val="002060"/>
              </a:solidFill>
              <a:latin typeface="Calibri" pitchFamily="34" charset="0"/>
            </a:endParaRPr>
          </a:p>
        </p:txBody>
      </p:sp>
      <p:sp>
        <p:nvSpPr>
          <p:cNvPr id="14" name="Round Diagonal Corner Rectangle 13"/>
          <p:cNvSpPr/>
          <p:nvPr/>
        </p:nvSpPr>
        <p:spPr>
          <a:xfrm>
            <a:off x="2428860" y="2857496"/>
            <a:ext cx="1143008" cy="785818"/>
          </a:xfrm>
          <a:prstGeom prst="round2DiagRect">
            <a:avLst/>
          </a:prstGeom>
          <a:solidFill>
            <a:schemeClr val="bg2">
              <a:lumMod val="90000"/>
            </a:schemeClr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dirty="0" smtClean="0">
                <a:solidFill>
                  <a:srgbClr val="002060"/>
                </a:solidFill>
                <a:latin typeface="Calibri" pitchFamily="34" charset="0"/>
              </a:rPr>
              <a:t>PP. No. 61/1999</a:t>
            </a:r>
            <a:endParaRPr lang="id-ID" dirty="0">
              <a:solidFill>
                <a:srgbClr val="002060"/>
              </a:solidFill>
              <a:latin typeface="Calibri" pitchFamily="34" charset="0"/>
            </a:endParaRPr>
          </a:p>
        </p:txBody>
      </p:sp>
      <p:sp>
        <p:nvSpPr>
          <p:cNvPr id="30" name="Left Arrow 29"/>
          <p:cNvSpPr/>
          <p:nvPr/>
        </p:nvSpPr>
        <p:spPr>
          <a:xfrm>
            <a:off x="3357554" y="3000372"/>
            <a:ext cx="285752" cy="509590"/>
          </a:xfrm>
          <a:prstGeom prst="leftArrow">
            <a:avLst/>
          </a:prstGeom>
          <a:solidFill>
            <a:schemeClr val="accent5">
              <a:lumMod val="20000"/>
              <a:lumOff val="80000"/>
            </a:schemeClr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1" name="Round Diagonal Corner Rectangle 20"/>
          <p:cNvSpPr/>
          <p:nvPr/>
        </p:nvSpPr>
        <p:spPr>
          <a:xfrm>
            <a:off x="4572000" y="2857496"/>
            <a:ext cx="1143008" cy="785818"/>
          </a:xfrm>
          <a:prstGeom prst="round2DiagRect">
            <a:avLst/>
          </a:prstGeom>
          <a:solidFill>
            <a:schemeClr val="bg2">
              <a:lumMod val="90000"/>
            </a:schemeClr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dirty="0" smtClean="0">
                <a:solidFill>
                  <a:srgbClr val="002060"/>
                </a:solidFill>
                <a:latin typeface="Calibri" pitchFamily="34" charset="0"/>
              </a:rPr>
              <a:t>PP. No. 17/2010</a:t>
            </a:r>
            <a:endParaRPr lang="id-ID" dirty="0">
              <a:solidFill>
                <a:srgbClr val="002060"/>
              </a:solidFill>
              <a:latin typeface="Calibri" pitchFamily="34" charset="0"/>
            </a:endParaRPr>
          </a:p>
        </p:txBody>
      </p:sp>
      <p:sp>
        <p:nvSpPr>
          <p:cNvPr id="32" name="Round Diagonal Corner Rectangle 31"/>
          <p:cNvSpPr/>
          <p:nvPr/>
        </p:nvSpPr>
        <p:spPr>
          <a:xfrm>
            <a:off x="6500826" y="1785926"/>
            <a:ext cx="1785950" cy="785818"/>
          </a:xfrm>
          <a:prstGeom prst="round2DiagRect">
            <a:avLst/>
          </a:prstGeom>
          <a:solidFill>
            <a:schemeClr val="bg2">
              <a:lumMod val="90000"/>
            </a:schemeClr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dirty="0" smtClean="0">
                <a:solidFill>
                  <a:srgbClr val="002060"/>
                </a:solidFill>
                <a:latin typeface="Calibri" pitchFamily="34" charset="0"/>
              </a:rPr>
              <a:t>UU No. 9/2009</a:t>
            </a:r>
          </a:p>
          <a:p>
            <a:pPr algn="ctr"/>
            <a:r>
              <a:rPr lang="id-ID" dirty="0" smtClean="0">
                <a:solidFill>
                  <a:srgbClr val="002060"/>
                </a:solidFill>
                <a:latin typeface="Calibri" pitchFamily="34" charset="0"/>
              </a:rPr>
              <a:t>BHP</a:t>
            </a:r>
            <a:endParaRPr lang="id-ID" dirty="0">
              <a:solidFill>
                <a:srgbClr val="002060"/>
              </a:solidFill>
              <a:latin typeface="Calibri" pitchFamily="34" charset="0"/>
            </a:endParaRPr>
          </a:p>
        </p:txBody>
      </p:sp>
      <p:sp>
        <p:nvSpPr>
          <p:cNvPr id="33" name="Bent-Up Arrow 32"/>
          <p:cNvSpPr/>
          <p:nvPr/>
        </p:nvSpPr>
        <p:spPr>
          <a:xfrm>
            <a:off x="5715008" y="3214686"/>
            <a:ext cx="2571768" cy="1143008"/>
          </a:xfrm>
          <a:prstGeom prst="bentUpArrow">
            <a:avLst>
              <a:gd name="adj1" fmla="val 23061"/>
              <a:gd name="adj2" fmla="val 25970"/>
              <a:gd name="adj3" fmla="val 17243"/>
            </a:avLst>
          </a:prstGeom>
          <a:solidFill>
            <a:schemeClr val="accent5">
              <a:lumMod val="20000"/>
              <a:lumOff val="80000"/>
            </a:schemeClr>
          </a:solidFill>
          <a:ln w="3175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id-ID" sz="1600" b="1" dirty="0" smtClean="0">
                <a:solidFill>
                  <a:srgbClr val="002060"/>
                </a:solidFill>
                <a:latin typeface="Calibri" pitchFamily="34" charset="0"/>
              </a:rPr>
              <a:t>Tata kelola</a:t>
            </a:r>
            <a:endParaRPr lang="id-ID" sz="1600" b="1" dirty="0">
              <a:solidFill>
                <a:srgbClr val="002060"/>
              </a:solidFill>
              <a:latin typeface="Calibri" pitchFamily="34" charset="0"/>
            </a:endParaRPr>
          </a:p>
        </p:txBody>
      </p:sp>
      <p:sp>
        <p:nvSpPr>
          <p:cNvPr id="24" name="Round Diagonal Corner Rectangle 23"/>
          <p:cNvSpPr/>
          <p:nvPr/>
        </p:nvSpPr>
        <p:spPr>
          <a:xfrm>
            <a:off x="6000760" y="3857628"/>
            <a:ext cx="1143008" cy="785818"/>
          </a:xfrm>
          <a:prstGeom prst="round2DiagRect">
            <a:avLst/>
          </a:prstGeom>
          <a:solidFill>
            <a:schemeClr val="bg2">
              <a:lumMod val="90000"/>
            </a:schemeClr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dirty="0" smtClean="0">
                <a:solidFill>
                  <a:srgbClr val="002060"/>
                </a:solidFill>
                <a:latin typeface="Calibri" pitchFamily="34" charset="0"/>
              </a:rPr>
              <a:t>PT</a:t>
            </a:r>
          </a:p>
          <a:p>
            <a:pPr algn="ctr"/>
            <a:r>
              <a:rPr lang="id-ID" sz="1600" dirty="0" smtClean="0">
                <a:solidFill>
                  <a:srgbClr val="002060"/>
                </a:solidFill>
                <a:latin typeface="Calibri" pitchFamily="34" charset="0"/>
              </a:rPr>
              <a:t>Kedinasan</a:t>
            </a:r>
            <a:endParaRPr lang="id-ID" sz="1600" dirty="0">
              <a:solidFill>
                <a:srgbClr val="002060"/>
              </a:solidFill>
              <a:latin typeface="Calibri" pitchFamily="34" charset="0"/>
            </a:endParaRPr>
          </a:p>
        </p:txBody>
      </p:sp>
      <p:sp>
        <p:nvSpPr>
          <p:cNvPr id="27" name="Down Arrow 26"/>
          <p:cNvSpPr/>
          <p:nvPr/>
        </p:nvSpPr>
        <p:spPr>
          <a:xfrm rot="5400000">
            <a:off x="5679289" y="4107661"/>
            <a:ext cx="428628" cy="214314"/>
          </a:xfrm>
          <a:prstGeom prst="downArrow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34" name="Down Arrow 33"/>
          <p:cNvSpPr/>
          <p:nvPr/>
        </p:nvSpPr>
        <p:spPr>
          <a:xfrm rot="10800000">
            <a:off x="7715272" y="2857496"/>
            <a:ext cx="571504" cy="357190"/>
          </a:xfrm>
          <a:prstGeom prst="downArrow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35" name="Down Arrow 34"/>
          <p:cNvSpPr/>
          <p:nvPr/>
        </p:nvSpPr>
        <p:spPr>
          <a:xfrm rot="10800000">
            <a:off x="7715272" y="2500306"/>
            <a:ext cx="571504" cy="357190"/>
          </a:xfrm>
          <a:prstGeom prst="downArrow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36" name="Down Arrow 35"/>
          <p:cNvSpPr/>
          <p:nvPr/>
        </p:nvSpPr>
        <p:spPr>
          <a:xfrm rot="16200000">
            <a:off x="6250793" y="2107398"/>
            <a:ext cx="428628" cy="214314"/>
          </a:xfrm>
          <a:prstGeom prst="downArrow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31" name="TextBox 30"/>
          <p:cNvSpPr txBox="1"/>
          <p:nvPr/>
        </p:nvSpPr>
        <p:spPr>
          <a:xfrm>
            <a:off x="1357290" y="5429264"/>
            <a:ext cx="734047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1600" dirty="0" smtClean="0"/>
              <a:t>PP. No 17</a:t>
            </a:r>
            <a:r>
              <a:rPr lang="en-AU" sz="1600" dirty="0" smtClean="0"/>
              <a:t>/2010</a:t>
            </a:r>
            <a:r>
              <a:rPr lang="id-ID" sz="1600" dirty="0" smtClean="0"/>
              <a:t>, tentang:</a:t>
            </a:r>
            <a:r>
              <a:rPr lang="en-AU" sz="1600" dirty="0" smtClean="0"/>
              <a:t> </a:t>
            </a:r>
            <a:r>
              <a:rPr lang="en-AU" sz="1600" dirty="0" err="1" smtClean="0"/>
              <a:t>Pengelolaan</a:t>
            </a:r>
            <a:r>
              <a:rPr lang="en-AU" sz="1600" dirty="0" smtClean="0"/>
              <a:t> </a:t>
            </a:r>
            <a:r>
              <a:rPr lang="en-AU" sz="1600" dirty="0" err="1" smtClean="0"/>
              <a:t>dan</a:t>
            </a:r>
            <a:r>
              <a:rPr lang="en-AU" sz="1600" dirty="0" smtClean="0"/>
              <a:t> </a:t>
            </a:r>
            <a:r>
              <a:rPr lang="en-AU" sz="1600" dirty="0" err="1" smtClean="0"/>
              <a:t>Penyelenggaraan</a:t>
            </a:r>
            <a:r>
              <a:rPr lang="en-AU" sz="1600" dirty="0" smtClean="0"/>
              <a:t> </a:t>
            </a:r>
            <a:r>
              <a:rPr lang="en-AU" sz="1600" dirty="0" err="1" smtClean="0"/>
              <a:t>Pendidikan</a:t>
            </a:r>
            <a:endParaRPr lang="id-ID" sz="1600" dirty="0" smtClean="0"/>
          </a:p>
          <a:p>
            <a:r>
              <a:rPr lang="id-ID" sz="1600" dirty="0" smtClean="0"/>
              <a:t>PP. No 14</a:t>
            </a:r>
            <a:r>
              <a:rPr lang="en-AU" sz="1600" dirty="0" smtClean="0"/>
              <a:t>/2010</a:t>
            </a:r>
            <a:r>
              <a:rPr lang="id-ID" sz="1600" dirty="0" smtClean="0"/>
              <a:t>, tentang: </a:t>
            </a:r>
            <a:r>
              <a:rPr lang="en-AU" sz="1600" dirty="0" err="1" smtClean="0"/>
              <a:t>Pendidikan</a:t>
            </a:r>
            <a:r>
              <a:rPr lang="en-AU" sz="1600" dirty="0" smtClean="0"/>
              <a:t> </a:t>
            </a:r>
            <a:r>
              <a:rPr lang="en-AU" sz="1600" dirty="0" err="1" smtClean="0"/>
              <a:t>Kedinasan</a:t>
            </a:r>
            <a:endParaRPr lang="id-ID" sz="1600" dirty="0"/>
          </a:p>
        </p:txBody>
      </p:sp>
      <p:sp>
        <p:nvSpPr>
          <p:cNvPr id="37" name="Slide Number Placeholder 3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3512EE-E80A-49B6-9057-85462308C041}" type="slidenum">
              <a:rPr lang="id-ID" smtClean="0"/>
              <a:pPr/>
              <a:t>3</a:t>
            </a:fld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00034" y="285728"/>
            <a:ext cx="8001056" cy="30315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d-ID" sz="2400" b="1" dirty="0" smtClean="0">
                <a:solidFill>
                  <a:srgbClr val="002060"/>
                </a:solidFill>
                <a:latin typeface="Calibri" pitchFamily="34" charset="0"/>
              </a:rPr>
              <a:t>AMAR </a:t>
            </a:r>
            <a:r>
              <a:rPr lang="en-US" sz="2400" b="1" dirty="0" err="1" smtClean="0">
                <a:solidFill>
                  <a:srgbClr val="002060"/>
                </a:solidFill>
                <a:latin typeface="Calibri" pitchFamily="34" charset="0"/>
              </a:rPr>
              <a:t>PUTUSAN</a:t>
            </a:r>
            <a:r>
              <a:rPr lang="en-US" sz="2400" b="1" dirty="0" smtClean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Calibri" pitchFamily="34" charset="0"/>
              </a:rPr>
              <a:t>MAHKAMAH</a:t>
            </a:r>
            <a:r>
              <a:rPr lang="en-US" sz="2400" b="1" dirty="0" smtClean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Calibri" pitchFamily="34" charset="0"/>
              </a:rPr>
              <a:t>KONSTITUSI</a:t>
            </a:r>
            <a:r>
              <a:rPr lang="en-US" sz="2400" b="1" dirty="0" smtClean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id-ID" sz="2400" b="1" dirty="0" smtClean="0">
                <a:solidFill>
                  <a:srgbClr val="002060"/>
                </a:solidFill>
                <a:latin typeface="Calibri" pitchFamily="34" charset="0"/>
              </a:rPr>
              <a:t>(1)</a:t>
            </a:r>
          </a:p>
          <a:p>
            <a:pPr algn="just"/>
            <a:endParaRPr lang="id-ID" sz="2400" b="1" dirty="0" smtClean="0">
              <a:solidFill>
                <a:srgbClr val="002060"/>
              </a:solidFill>
              <a:latin typeface="Calibri" pitchFamily="34" charset="0"/>
            </a:endParaRPr>
          </a:p>
          <a:p>
            <a:pPr algn="just"/>
            <a:endParaRPr lang="id-ID" sz="1100" b="1" dirty="0" smtClean="0">
              <a:solidFill>
                <a:srgbClr val="002060"/>
              </a:solidFill>
              <a:latin typeface="Calibri" pitchFamily="34" charset="0"/>
            </a:endParaRPr>
          </a:p>
          <a:p>
            <a:pPr marL="365125" lvl="0" indent="-365125" algn="just">
              <a:buAutoNum type="arabicPeriod"/>
            </a:pPr>
            <a:r>
              <a:rPr lang="en-US" sz="2200" dirty="0" err="1" smtClean="0">
                <a:solidFill>
                  <a:srgbClr val="002060"/>
                </a:solidFill>
                <a:latin typeface="Calibri" pitchFamily="34" charset="0"/>
              </a:rPr>
              <a:t>Pasal</a:t>
            </a:r>
            <a:r>
              <a:rPr lang="en-US" sz="2200" dirty="0" smtClean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en-US" sz="2200" dirty="0">
                <a:solidFill>
                  <a:srgbClr val="002060"/>
                </a:solidFill>
                <a:latin typeface="Calibri" pitchFamily="34" charset="0"/>
              </a:rPr>
              <a:t>6 </a:t>
            </a:r>
            <a:r>
              <a:rPr lang="en-US" sz="2200" dirty="0" err="1">
                <a:solidFill>
                  <a:srgbClr val="002060"/>
                </a:solidFill>
                <a:latin typeface="Calibri" pitchFamily="34" charset="0"/>
              </a:rPr>
              <a:t>ayat</a:t>
            </a:r>
            <a:r>
              <a:rPr lang="en-US" sz="2200" dirty="0">
                <a:solidFill>
                  <a:srgbClr val="002060"/>
                </a:solidFill>
                <a:latin typeface="Calibri" pitchFamily="34" charset="0"/>
              </a:rPr>
              <a:t> (2) U</a:t>
            </a:r>
            <a:r>
              <a:rPr lang="id-ID" sz="2200" dirty="0">
                <a:solidFill>
                  <a:srgbClr val="002060"/>
                </a:solidFill>
                <a:latin typeface="Calibri" pitchFamily="34" charset="0"/>
              </a:rPr>
              <a:t>U.Sisdiknas yang menyatakan bahwa </a:t>
            </a:r>
            <a:r>
              <a:rPr lang="id-ID" sz="2200" i="1" dirty="0">
                <a:solidFill>
                  <a:srgbClr val="002060"/>
                </a:solidFill>
                <a:latin typeface="Calibri" pitchFamily="34" charset="0"/>
              </a:rPr>
              <a:t>“setiap warga negara </a:t>
            </a:r>
            <a:r>
              <a:rPr lang="id-ID" sz="2200" b="1" i="1" dirty="0" smtClean="0">
                <a:solidFill>
                  <a:srgbClr val="002060"/>
                </a:solidFill>
                <a:latin typeface="Calibri" pitchFamily="34" charset="0"/>
              </a:rPr>
              <a:t>bertanggung</a:t>
            </a:r>
            <a:r>
              <a:rPr lang="en-AU" sz="2200" b="1" i="1" dirty="0" smtClean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id-ID" sz="2200" b="1" i="1" dirty="0" smtClean="0">
                <a:solidFill>
                  <a:srgbClr val="002060"/>
                </a:solidFill>
                <a:latin typeface="Calibri" pitchFamily="34" charset="0"/>
              </a:rPr>
              <a:t>jawab</a:t>
            </a:r>
            <a:r>
              <a:rPr lang="id-ID" sz="2200" i="1" dirty="0" smtClean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id-ID" sz="2200" i="1" dirty="0">
                <a:solidFill>
                  <a:srgbClr val="002060"/>
                </a:solidFill>
                <a:latin typeface="Calibri" pitchFamily="34" charset="0"/>
              </a:rPr>
              <a:t>terhadap keberlangsungan penyelenggaraan pendidikan”</a:t>
            </a:r>
            <a:r>
              <a:rPr lang="id-ID" sz="2200" dirty="0">
                <a:solidFill>
                  <a:srgbClr val="002060"/>
                </a:solidFill>
                <a:latin typeface="Calibri" pitchFamily="34" charset="0"/>
              </a:rPr>
              <a:t>, </a:t>
            </a:r>
            <a:r>
              <a:rPr lang="en-US" sz="2200" dirty="0" err="1">
                <a:solidFill>
                  <a:srgbClr val="002060"/>
                </a:solidFill>
                <a:latin typeface="Calibri" pitchFamily="34" charset="0"/>
              </a:rPr>
              <a:t>tidak</a:t>
            </a:r>
            <a:r>
              <a:rPr lang="en-US" sz="2200" dirty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Calibri" pitchFamily="34" charset="0"/>
              </a:rPr>
              <a:t>mempunyai</a:t>
            </a:r>
            <a:r>
              <a:rPr lang="en-US" sz="2200" dirty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Calibri" pitchFamily="34" charset="0"/>
              </a:rPr>
              <a:t>kekuatan</a:t>
            </a:r>
            <a:r>
              <a:rPr lang="en-US" sz="2200" dirty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Calibri" pitchFamily="34" charset="0"/>
              </a:rPr>
              <a:t>hukum</a:t>
            </a:r>
            <a:r>
              <a:rPr lang="en-US" sz="2200" dirty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Calibri" pitchFamily="34" charset="0"/>
              </a:rPr>
              <a:t>mengikat</a:t>
            </a:r>
            <a:r>
              <a:rPr lang="id-ID" sz="2200" dirty="0">
                <a:solidFill>
                  <a:srgbClr val="002060"/>
                </a:solidFill>
                <a:latin typeface="Calibri" pitchFamily="34" charset="0"/>
              </a:rPr>
              <a:t>,</a:t>
            </a:r>
            <a:r>
              <a:rPr lang="en-US" sz="2200" dirty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Calibri" pitchFamily="34" charset="0"/>
              </a:rPr>
              <a:t>kecuali</a:t>
            </a:r>
            <a:r>
              <a:rPr lang="en-US" sz="2200" dirty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Calibri" pitchFamily="34" charset="0"/>
              </a:rPr>
              <a:t>dimaknai</a:t>
            </a:r>
            <a:r>
              <a:rPr lang="en-US" sz="2200" dirty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id-ID" sz="2200" i="1" dirty="0">
                <a:solidFill>
                  <a:srgbClr val="002060"/>
                </a:solidFill>
                <a:latin typeface="Calibri" pitchFamily="34" charset="0"/>
              </a:rPr>
              <a:t>“setiap warga negara </a:t>
            </a:r>
            <a:r>
              <a:rPr lang="id-ID" sz="2200" b="1" i="1" u="sng" dirty="0">
                <a:solidFill>
                  <a:srgbClr val="FF0000"/>
                </a:solidFill>
                <a:latin typeface="Calibri" pitchFamily="34" charset="0"/>
              </a:rPr>
              <a:t>ikut</a:t>
            </a:r>
            <a:r>
              <a:rPr lang="id-ID" sz="2200" b="1" i="1" dirty="0">
                <a:solidFill>
                  <a:srgbClr val="FF0000"/>
                </a:solidFill>
                <a:latin typeface="Calibri" pitchFamily="34" charset="0"/>
              </a:rPr>
              <a:t> </a:t>
            </a:r>
            <a:r>
              <a:rPr lang="id-ID" sz="2200" b="1" i="1" dirty="0" smtClean="0">
                <a:solidFill>
                  <a:srgbClr val="002060"/>
                </a:solidFill>
                <a:latin typeface="Calibri" pitchFamily="34" charset="0"/>
              </a:rPr>
              <a:t>bertanggung</a:t>
            </a:r>
            <a:r>
              <a:rPr lang="en-AU" sz="2200" b="1" i="1" dirty="0" smtClean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id-ID" sz="2200" b="1" i="1" dirty="0" smtClean="0">
                <a:solidFill>
                  <a:srgbClr val="002060"/>
                </a:solidFill>
                <a:latin typeface="Calibri" pitchFamily="34" charset="0"/>
              </a:rPr>
              <a:t>jawab</a:t>
            </a:r>
            <a:r>
              <a:rPr lang="id-ID" sz="2200" i="1" dirty="0" smtClean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id-ID" sz="2200" i="1" dirty="0">
                <a:solidFill>
                  <a:srgbClr val="002060"/>
                </a:solidFill>
                <a:latin typeface="Calibri" pitchFamily="34" charset="0"/>
              </a:rPr>
              <a:t>terhadap keberlangsungan penyelenggaraan pendidikan”</a:t>
            </a:r>
            <a:r>
              <a:rPr lang="en-US" sz="2200" dirty="0">
                <a:solidFill>
                  <a:srgbClr val="002060"/>
                </a:solidFill>
                <a:latin typeface="Calibri" pitchFamily="34" charset="0"/>
              </a:rPr>
              <a:t>. </a:t>
            </a:r>
            <a:endParaRPr lang="id-ID" sz="2200" dirty="0">
              <a:solidFill>
                <a:srgbClr val="002060"/>
              </a:solidFill>
              <a:latin typeface="Calibri" pitchFamily="34" charset="0"/>
            </a:endParaRPr>
          </a:p>
        </p:txBody>
      </p:sp>
      <p:graphicFrame>
        <p:nvGraphicFramePr>
          <p:cNvPr id="3" name="Diagram 2"/>
          <p:cNvGraphicFramePr/>
          <p:nvPr/>
        </p:nvGraphicFramePr>
        <p:xfrm>
          <a:off x="1357290" y="3214686"/>
          <a:ext cx="5715040" cy="35004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3512EE-E80A-49B6-9057-85462308C041}" type="slidenum">
              <a:rPr lang="id-ID" smtClean="0"/>
              <a:pPr/>
              <a:t>4</a:t>
            </a:fld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57224" y="500042"/>
            <a:ext cx="7429552" cy="33701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d-ID" sz="2400" b="1" dirty="0" smtClean="0">
                <a:solidFill>
                  <a:srgbClr val="002060"/>
                </a:solidFill>
                <a:latin typeface="Calibri" pitchFamily="34" charset="0"/>
              </a:rPr>
              <a:t>AMAR </a:t>
            </a:r>
            <a:r>
              <a:rPr lang="en-US" sz="2400" b="1" dirty="0" err="1" smtClean="0">
                <a:solidFill>
                  <a:srgbClr val="002060"/>
                </a:solidFill>
                <a:latin typeface="Calibri" pitchFamily="34" charset="0"/>
              </a:rPr>
              <a:t>PUTUSAN</a:t>
            </a:r>
            <a:r>
              <a:rPr lang="en-US" sz="2400" b="1" dirty="0" smtClean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Calibri" pitchFamily="34" charset="0"/>
              </a:rPr>
              <a:t>MAHKAMAH</a:t>
            </a:r>
            <a:r>
              <a:rPr lang="en-US" sz="2400" b="1" dirty="0" smtClean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Calibri" pitchFamily="34" charset="0"/>
              </a:rPr>
              <a:t>KONSTITUSI</a:t>
            </a:r>
            <a:r>
              <a:rPr lang="en-US" sz="2400" b="1" dirty="0" smtClean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id-ID" sz="2400" b="1" dirty="0" smtClean="0">
                <a:solidFill>
                  <a:srgbClr val="002060"/>
                </a:solidFill>
                <a:latin typeface="Calibri" pitchFamily="34" charset="0"/>
              </a:rPr>
              <a:t>(2)</a:t>
            </a:r>
          </a:p>
          <a:p>
            <a:pPr algn="just"/>
            <a:endParaRPr lang="id-ID" sz="2400" b="1" dirty="0" smtClean="0">
              <a:solidFill>
                <a:srgbClr val="002060"/>
              </a:solidFill>
              <a:latin typeface="Calibri" pitchFamily="34" charset="0"/>
            </a:endParaRPr>
          </a:p>
          <a:p>
            <a:pPr algn="just"/>
            <a:endParaRPr lang="id-ID" sz="1100" b="1" dirty="0" smtClean="0">
              <a:solidFill>
                <a:srgbClr val="002060"/>
              </a:solidFill>
              <a:latin typeface="Calibri" pitchFamily="34" charset="0"/>
            </a:endParaRPr>
          </a:p>
          <a:p>
            <a:pPr marL="365125" lvl="0" indent="-365125" algn="just">
              <a:buAutoNum type="arabicPeriod" startAt="2"/>
            </a:pPr>
            <a:r>
              <a:rPr lang="id-ID" sz="2200" dirty="0" smtClean="0">
                <a:solidFill>
                  <a:srgbClr val="002060"/>
                </a:solidFill>
                <a:latin typeface="Calibri" pitchFamily="34" charset="0"/>
              </a:rPr>
              <a:t>F</a:t>
            </a:r>
            <a:r>
              <a:rPr lang="en-US" sz="2200" dirty="0">
                <a:solidFill>
                  <a:srgbClr val="002060"/>
                </a:solidFill>
                <a:latin typeface="Calibri" pitchFamily="34" charset="0"/>
              </a:rPr>
              <a:t>rasa </a:t>
            </a:r>
            <a:r>
              <a:rPr lang="id-ID" sz="2200" i="1" dirty="0">
                <a:solidFill>
                  <a:srgbClr val="002060"/>
                </a:solidFill>
                <a:latin typeface="Calibri" pitchFamily="34" charset="0"/>
              </a:rPr>
              <a:t>“</a:t>
            </a:r>
            <a:r>
              <a:rPr lang="en-US" sz="2200" i="1" dirty="0">
                <a:solidFill>
                  <a:srgbClr val="002060"/>
                </a:solidFill>
                <a:latin typeface="Calibri" pitchFamily="34" charset="0"/>
              </a:rPr>
              <a:t>...yang </a:t>
            </a:r>
            <a:r>
              <a:rPr lang="en-US" sz="2200" i="1" dirty="0" err="1">
                <a:solidFill>
                  <a:srgbClr val="002060"/>
                </a:solidFill>
                <a:latin typeface="Calibri" pitchFamily="34" charset="0"/>
              </a:rPr>
              <a:t>orang</a:t>
            </a:r>
            <a:r>
              <a:rPr lang="en-US" sz="2200" i="1" dirty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en-US" sz="2200" i="1" dirty="0" err="1">
                <a:solidFill>
                  <a:srgbClr val="002060"/>
                </a:solidFill>
                <a:latin typeface="Calibri" pitchFamily="34" charset="0"/>
              </a:rPr>
              <a:t>tuanya</a:t>
            </a:r>
            <a:r>
              <a:rPr lang="en-US" sz="2200" i="1" dirty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en-US" sz="2200" i="1" dirty="0" err="1">
                <a:solidFill>
                  <a:srgbClr val="002060"/>
                </a:solidFill>
                <a:latin typeface="Calibri" pitchFamily="34" charset="0"/>
              </a:rPr>
              <a:t>tidak</a:t>
            </a:r>
            <a:r>
              <a:rPr lang="en-US" sz="2200" i="1" dirty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en-US" sz="2200" i="1" dirty="0" err="1">
                <a:solidFill>
                  <a:srgbClr val="002060"/>
                </a:solidFill>
                <a:latin typeface="Calibri" pitchFamily="34" charset="0"/>
              </a:rPr>
              <a:t>mampu</a:t>
            </a:r>
            <a:r>
              <a:rPr lang="en-US" sz="2200" i="1" dirty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en-US" sz="2200" i="1" dirty="0" err="1">
                <a:solidFill>
                  <a:srgbClr val="002060"/>
                </a:solidFill>
                <a:latin typeface="Calibri" pitchFamily="34" charset="0"/>
              </a:rPr>
              <a:t>membiayai</a:t>
            </a:r>
            <a:r>
              <a:rPr lang="en-US" sz="2200" i="1" dirty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en-US" sz="2200" i="1" dirty="0" err="1">
                <a:solidFill>
                  <a:srgbClr val="002060"/>
                </a:solidFill>
                <a:latin typeface="Calibri" pitchFamily="34" charset="0"/>
              </a:rPr>
              <a:t>pendidikannya</a:t>
            </a:r>
            <a:r>
              <a:rPr lang="id-ID" sz="2200" i="1" dirty="0">
                <a:solidFill>
                  <a:srgbClr val="002060"/>
                </a:solidFill>
                <a:latin typeface="Calibri" pitchFamily="34" charset="0"/>
              </a:rPr>
              <a:t>”</a:t>
            </a:r>
            <a:r>
              <a:rPr lang="id-ID" sz="2200" dirty="0">
                <a:solidFill>
                  <a:srgbClr val="002060"/>
                </a:solidFill>
                <a:latin typeface="Calibri" pitchFamily="34" charset="0"/>
              </a:rPr>
              <a:t> di dalam </a:t>
            </a:r>
            <a:r>
              <a:rPr lang="en-US" sz="2200" dirty="0" err="1">
                <a:solidFill>
                  <a:srgbClr val="002060"/>
                </a:solidFill>
                <a:latin typeface="Calibri" pitchFamily="34" charset="0"/>
              </a:rPr>
              <a:t>Pasal</a:t>
            </a:r>
            <a:r>
              <a:rPr lang="en-US" sz="2200" dirty="0">
                <a:solidFill>
                  <a:srgbClr val="002060"/>
                </a:solidFill>
                <a:latin typeface="Calibri" pitchFamily="34" charset="0"/>
              </a:rPr>
              <a:t> 12 </a:t>
            </a:r>
            <a:r>
              <a:rPr lang="en-US" sz="2200" dirty="0" err="1">
                <a:solidFill>
                  <a:srgbClr val="002060"/>
                </a:solidFill>
                <a:latin typeface="Calibri" pitchFamily="34" charset="0"/>
              </a:rPr>
              <a:t>ayat</a:t>
            </a:r>
            <a:r>
              <a:rPr lang="en-US" sz="2200" dirty="0">
                <a:solidFill>
                  <a:srgbClr val="002060"/>
                </a:solidFill>
                <a:latin typeface="Calibri" pitchFamily="34" charset="0"/>
              </a:rPr>
              <a:t> (1) </a:t>
            </a:r>
            <a:r>
              <a:rPr lang="en-US" sz="2200" dirty="0" err="1">
                <a:solidFill>
                  <a:srgbClr val="002060"/>
                </a:solidFill>
                <a:latin typeface="Calibri" pitchFamily="34" charset="0"/>
              </a:rPr>
              <a:t>huruf</a:t>
            </a:r>
            <a:r>
              <a:rPr lang="en-US" sz="2200" dirty="0">
                <a:solidFill>
                  <a:srgbClr val="002060"/>
                </a:solidFill>
                <a:latin typeface="Calibri" pitchFamily="34" charset="0"/>
              </a:rPr>
              <a:t> c U</a:t>
            </a:r>
            <a:r>
              <a:rPr lang="id-ID" sz="2200" dirty="0">
                <a:solidFill>
                  <a:srgbClr val="002060"/>
                </a:solidFill>
                <a:latin typeface="Calibri" pitchFamily="34" charset="0"/>
              </a:rPr>
              <a:t>U</a:t>
            </a:r>
            <a:r>
              <a:rPr lang="id-ID" sz="2200" dirty="0" smtClean="0">
                <a:solidFill>
                  <a:srgbClr val="002060"/>
                </a:solidFill>
                <a:latin typeface="Calibri" pitchFamily="34" charset="0"/>
              </a:rPr>
              <a:t>. Sisdiknas </a:t>
            </a:r>
            <a:r>
              <a:rPr lang="id-ID" sz="2200" dirty="0">
                <a:solidFill>
                  <a:srgbClr val="002060"/>
                </a:solidFill>
                <a:latin typeface="Calibri" pitchFamily="34" charset="0"/>
              </a:rPr>
              <a:t>yang menyatakan bahwa </a:t>
            </a:r>
            <a:r>
              <a:rPr lang="id-ID" sz="2200" i="1" dirty="0">
                <a:solidFill>
                  <a:srgbClr val="002060"/>
                </a:solidFill>
                <a:latin typeface="Calibri" pitchFamily="34" charset="0"/>
              </a:rPr>
              <a:t>“setiap peserta didik pada setiap satuan pendidikan berhak mendapatkan beasiswa bagi yang berprestasi </a:t>
            </a:r>
            <a:r>
              <a:rPr lang="id-ID" sz="2200" b="1" i="1" dirty="0">
                <a:solidFill>
                  <a:srgbClr val="002060"/>
                </a:solidFill>
                <a:latin typeface="Calibri" pitchFamily="34" charset="0"/>
              </a:rPr>
              <a:t>yang orang tuanya tidak mampu membiayai pendidikannya</a:t>
            </a:r>
            <a:r>
              <a:rPr lang="id-ID" sz="2200" i="1" dirty="0">
                <a:solidFill>
                  <a:srgbClr val="002060"/>
                </a:solidFill>
                <a:latin typeface="Calibri" pitchFamily="34" charset="0"/>
              </a:rPr>
              <a:t>”</a:t>
            </a:r>
            <a:r>
              <a:rPr lang="id-ID" sz="2200" dirty="0">
                <a:solidFill>
                  <a:srgbClr val="002060"/>
                </a:solidFill>
                <a:latin typeface="Calibri" pitchFamily="34" charset="0"/>
              </a:rPr>
              <a:t>, </a:t>
            </a:r>
            <a:r>
              <a:rPr lang="en-US" sz="2200" dirty="0" err="1">
                <a:solidFill>
                  <a:srgbClr val="002060"/>
                </a:solidFill>
                <a:latin typeface="Calibri" pitchFamily="34" charset="0"/>
              </a:rPr>
              <a:t>tidak</a:t>
            </a:r>
            <a:r>
              <a:rPr lang="en-US" sz="2200" dirty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Calibri" pitchFamily="34" charset="0"/>
              </a:rPr>
              <a:t>mempunyai</a:t>
            </a:r>
            <a:r>
              <a:rPr lang="en-US" sz="2200" dirty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Calibri" pitchFamily="34" charset="0"/>
              </a:rPr>
              <a:t>kekuatan</a:t>
            </a:r>
            <a:r>
              <a:rPr lang="en-US" sz="2200" dirty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Calibri" pitchFamily="34" charset="0"/>
              </a:rPr>
              <a:t>hukum</a:t>
            </a:r>
            <a:r>
              <a:rPr lang="en-US" sz="2200" dirty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Calibri" pitchFamily="34" charset="0"/>
              </a:rPr>
              <a:t>mengikat</a:t>
            </a:r>
            <a:r>
              <a:rPr lang="en-US" sz="2200" dirty="0">
                <a:solidFill>
                  <a:srgbClr val="002060"/>
                </a:solidFill>
                <a:latin typeface="Calibri" pitchFamily="34" charset="0"/>
              </a:rPr>
              <a:t>. </a:t>
            </a:r>
            <a:endParaRPr lang="id-ID" sz="2200" dirty="0" smtClean="0">
              <a:solidFill>
                <a:srgbClr val="002060"/>
              </a:solidFill>
              <a:latin typeface="Calibri" pitchFamily="34" charset="0"/>
            </a:endParaRPr>
          </a:p>
        </p:txBody>
      </p:sp>
      <p:graphicFrame>
        <p:nvGraphicFramePr>
          <p:cNvPr id="3" name="Diagram 2"/>
          <p:cNvGraphicFramePr/>
          <p:nvPr/>
        </p:nvGraphicFramePr>
        <p:xfrm>
          <a:off x="1357290" y="3286148"/>
          <a:ext cx="5786478" cy="35004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3512EE-E80A-49B6-9057-85462308C041}" type="slidenum">
              <a:rPr lang="id-ID" smtClean="0"/>
              <a:pPr/>
              <a:t>5</a:t>
            </a:fld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57224" y="500042"/>
            <a:ext cx="7429552" cy="33701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d-ID" sz="2400" b="1" dirty="0" smtClean="0">
                <a:solidFill>
                  <a:srgbClr val="002060"/>
                </a:solidFill>
                <a:latin typeface="Calibri" pitchFamily="34" charset="0"/>
              </a:rPr>
              <a:t>AMAR </a:t>
            </a:r>
            <a:r>
              <a:rPr lang="en-US" sz="2400" b="1" dirty="0" err="1" smtClean="0">
                <a:solidFill>
                  <a:srgbClr val="002060"/>
                </a:solidFill>
                <a:latin typeface="Calibri" pitchFamily="34" charset="0"/>
              </a:rPr>
              <a:t>PUTUSAN</a:t>
            </a:r>
            <a:r>
              <a:rPr lang="en-US" sz="2400" b="1" dirty="0" smtClean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Calibri" pitchFamily="34" charset="0"/>
              </a:rPr>
              <a:t>MAHKAMAH</a:t>
            </a:r>
            <a:r>
              <a:rPr lang="en-US" sz="2400" b="1" dirty="0" smtClean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Calibri" pitchFamily="34" charset="0"/>
              </a:rPr>
              <a:t>KONSTITUSI</a:t>
            </a:r>
            <a:r>
              <a:rPr lang="en-US" sz="2400" b="1" dirty="0" smtClean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id-ID" sz="2400" b="1" dirty="0" smtClean="0">
                <a:solidFill>
                  <a:srgbClr val="002060"/>
                </a:solidFill>
                <a:latin typeface="Calibri" pitchFamily="34" charset="0"/>
              </a:rPr>
              <a:t>(3)</a:t>
            </a:r>
          </a:p>
          <a:p>
            <a:pPr algn="just"/>
            <a:endParaRPr lang="id-ID" sz="2400" b="1" dirty="0" smtClean="0">
              <a:solidFill>
                <a:srgbClr val="002060"/>
              </a:solidFill>
              <a:latin typeface="Calibri" pitchFamily="34" charset="0"/>
            </a:endParaRPr>
          </a:p>
          <a:p>
            <a:pPr algn="just"/>
            <a:endParaRPr lang="id-ID" sz="1100" b="1" dirty="0" smtClean="0">
              <a:solidFill>
                <a:srgbClr val="002060"/>
              </a:solidFill>
              <a:latin typeface="Calibri" pitchFamily="34" charset="0"/>
            </a:endParaRPr>
          </a:p>
          <a:p>
            <a:pPr marL="365125" lvl="0" indent="-365125" algn="just">
              <a:buAutoNum type="arabicPeriod" startAt="3"/>
            </a:pPr>
            <a:r>
              <a:rPr lang="en-US" sz="2200" dirty="0" err="1" smtClean="0">
                <a:solidFill>
                  <a:srgbClr val="002060"/>
                </a:solidFill>
                <a:latin typeface="Calibri" pitchFamily="34" charset="0"/>
              </a:rPr>
              <a:t>Pasal</a:t>
            </a:r>
            <a:r>
              <a:rPr lang="en-US" sz="2200" dirty="0" smtClean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en-US" sz="2200" dirty="0">
                <a:solidFill>
                  <a:srgbClr val="002060"/>
                </a:solidFill>
                <a:latin typeface="Calibri" pitchFamily="34" charset="0"/>
              </a:rPr>
              <a:t>53 </a:t>
            </a:r>
            <a:r>
              <a:rPr lang="en-US" sz="2200" dirty="0" err="1">
                <a:solidFill>
                  <a:srgbClr val="002060"/>
                </a:solidFill>
                <a:latin typeface="Calibri" pitchFamily="34" charset="0"/>
              </a:rPr>
              <a:t>ayat</a:t>
            </a:r>
            <a:r>
              <a:rPr lang="en-US" sz="2200" dirty="0">
                <a:solidFill>
                  <a:srgbClr val="002060"/>
                </a:solidFill>
                <a:latin typeface="Calibri" pitchFamily="34" charset="0"/>
              </a:rPr>
              <a:t> (1) U</a:t>
            </a:r>
            <a:r>
              <a:rPr lang="id-ID" sz="2200" dirty="0">
                <a:solidFill>
                  <a:srgbClr val="002060"/>
                </a:solidFill>
                <a:latin typeface="Calibri" pitchFamily="34" charset="0"/>
              </a:rPr>
              <a:t>U.Sisdiknas yang menyatakan bahwa </a:t>
            </a:r>
            <a:r>
              <a:rPr lang="id-ID" sz="2200" i="1" dirty="0">
                <a:solidFill>
                  <a:srgbClr val="002060"/>
                </a:solidFill>
                <a:latin typeface="Calibri" pitchFamily="34" charset="0"/>
              </a:rPr>
              <a:t>”penyelenggara dan/atau satuan pendidikan formal yang didirikan oleh Pemerintah atau masyarakat berbentuk badan hukum </a:t>
            </a:r>
            <a:r>
              <a:rPr lang="id-ID" sz="2200" i="1" dirty="0" smtClean="0">
                <a:solidFill>
                  <a:srgbClr val="002060"/>
                </a:solidFill>
                <a:latin typeface="Calibri" pitchFamily="34" charset="0"/>
              </a:rPr>
              <a:t>pendidikan”</a:t>
            </a:r>
            <a:r>
              <a:rPr lang="id-ID" sz="2200" dirty="0" smtClean="0">
                <a:solidFill>
                  <a:srgbClr val="002060"/>
                </a:solidFill>
                <a:latin typeface="Calibri" pitchFamily="34" charset="0"/>
              </a:rPr>
              <a:t>,</a:t>
            </a:r>
            <a:r>
              <a:rPr lang="id-ID" sz="2200" i="1" dirty="0" smtClean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id-ID" sz="2200" dirty="0">
                <a:solidFill>
                  <a:srgbClr val="002060"/>
                </a:solidFill>
                <a:latin typeface="Calibri" pitchFamily="34" charset="0"/>
              </a:rPr>
              <a:t>adalah</a:t>
            </a:r>
            <a:r>
              <a:rPr lang="en-US" sz="2200" dirty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Calibri" pitchFamily="34" charset="0"/>
              </a:rPr>
              <a:t>konstitusional</a:t>
            </a:r>
            <a:r>
              <a:rPr lang="en-US" sz="2200" dirty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Calibri" pitchFamily="34" charset="0"/>
              </a:rPr>
              <a:t>sepanjang</a:t>
            </a:r>
            <a:r>
              <a:rPr lang="en-US" sz="2200" dirty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Calibri" pitchFamily="34" charset="0"/>
              </a:rPr>
              <a:t>frasa</a:t>
            </a:r>
            <a:r>
              <a:rPr lang="en-US" sz="2200" dirty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en-US" sz="2200" i="1" dirty="0">
                <a:solidFill>
                  <a:srgbClr val="002060"/>
                </a:solidFill>
                <a:latin typeface="Calibri" pitchFamily="34" charset="0"/>
              </a:rPr>
              <a:t>“</a:t>
            </a:r>
            <a:r>
              <a:rPr lang="en-US" sz="2200" i="1" dirty="0" err="1">
                <a:solidFill>
                  <a:srgbClr val="002060"/>
                </a:solidFill>
                <a:latin typeface="Calibri" pitchFamily="34" charset="0"/>
              </a:rPr>
              <a:t>badan</a:t>
            </a:r>
            <a:r>
              <a:rPr lang="en-US" sz="2200" i="1" dirty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en-US" sz="2200" i="1" dirty="0" err="1">
                <a:solidFill>
                  <a:srgbClr val="002060"/>
                </a:solidFill>
                <a:latin typeface="Calibri" pitchFamily="34" charset="0"/>
              </a:rPr>
              <a:t>hukum</a:t>
            </a:r>
            <a:r>
              <a:rPr lang="en-US" sz="2200" i="1" dirty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en-US" sz="2200" i="1" dirty="0" err="1">
                <a:solidFill>
                  <a:srgbClr val="002060"/>
                </a:solidFill>
                <a:latin typeface="Calibri" pitchFamily="34" charset="0"/>
              </a:rPr>
              <a:t>pendidikan</a:t>
            </a:r>
            <a:r>
              <a:rPr lang="en-US" sz="2200" i="1" dirty="0">
                <a:solidFill>
                  <a:srgbClr val="002060"/>
                </a:solidFill>
                <a:latin typeface="Calibri" pitchFamily="34" charset="0"/>
              </a:rPr>
              <a:t>” </a:t>
            </a:r>
            <a:r>
              <a:rPr lang="en-US" sz="2200" dirty="0" err="1">
                <a:solidFill>
                  <a:srgbClr val="002060"/>
                </a:solidFill>
                <a:latin typeface="Calibri" pitchFamily="34" charset="0"/>
              </a:rPr>
              <a:t>dimaknai</a:t>
            </a:r>
            <a:r>
              <a:rPr lang="en-US" sz="2200" dirty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Calibri" pitchFamily="34" charset="0"/>
              </a:rPr>
              <a:t>sebagai</a:t>
            </a:r>
            <a:r>
              <a:rPr lang="en-US" sz="2200" dirty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Calibri" pitchFamily="34" charset="0"/>
              </a:rPr>
              <a:t>sebutan</a:t>
            </a:r>
            <a:r>
              <a:rPr lang="en-US" sz="2200" b="1" dirty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Calibri" pitchFamily="34" charset="0"/>
              </a:rPr>
              <a:t>fungsi</a:t>
            </a:r>
            <a:r>
              <a:rPr lang="en-US" sz="2200" b="1" dirty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en-US" sz="2200" b="1" dirty="0" err="1" smtClean="0">
                <a:solidFill>
                  <a:srgbClr val="002060"/>
                </a:solidFill>
                <a:latin typeface="Calibri" pitchFamily="34" charset="0"/>
              </a:rPr>
              <a:t>penyelenggara</a:t>
            </a:r>
            <a:r>
              <a:rPr lang="en-US" sz="2200" b="1" dirty="0" smtClean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Calibri" pitchFamily="34" charset="0"/>
              </a:rPr>
              <a:t>pendidikan</a:t>
            </a:r>
            <a:r>
              <a:rPr lang="en-US" sz="2200" dirty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Calibri" pitchFamily="34" charset="0"/>
              </a:rPr>
              <a:t>dan</a:t>
            </a:r>
            <a:r>
              <a:rPr lang="en-US" sz="2200" dirty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Calibri" pitchFamily="34" charset="0"/>
              </a:rPr>
              <a:t>bukan</a:t>
            </a:r>
            <a:r>
              <a:rPr lang="en-US" sz="2200" b="1" dirty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Calibri" pitchFamily="34" charset="0"/>
              </a:rPr>
              <a:t>sebagai</a:t>
            </a:r>
            <a:r>
              <a:rPr lang="en-US" sz="2200" b="1" dirty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Calibri" pitchFamily="34" charset="0"/>
              </a:rPr>
              <a:t>bentuk</a:t>
            </a:r>
            <a:r>
              <a:rPr lang="en-US" sz="2200" b="1" dirty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Calibri" pitchFamily="34" charset="0"/>
              </a:rPr>
              <a:t>badan</a:t>
            </a:r>
            <a:r>
              <a:rPr lang="en-US" sz="2200" b="1" dirty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Calibri" pitchFamily="34" charset="0"/>
              </a:rPr>
              <a:t>hukum</a:t>
            </a:r>
            <a:r>
              <a:rPr lang="en-US" sz="2200" b="1" dirty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Calibri" pitchFamily="34" charset="0"/>
              </a:rPr>
              <a:t>tertentu</a:t>
            </a:r>
            <a:r>
              <a:rPr lang="en-US" sz="2200" dirty="0">
                <a:solidFill>
                  <a:srgbClr val="002060"/>
                </a:solidFill>
                <a:latin typeface="Calibri" pitchFamily="34" charset="0"/>
              </a:rPr>
              <a:t>. </a:t>
            </a:r>
            <a:endParaRPr lang="id-ID" sz="2200" dirty="0">
              <a:solidFill>
                <a:srgbClr val="002060"/>
              </a:solidFill>
              <a:latin typeface="Calibri" pitchFamily="34" charset="0"/>
            </a:endParaRPr>
          </a:p>
        </p:txBody>
      </p:sp>
      <p:graphicFrame>
        <p:nvGraphicFramePr>
          <p:cNvPr id="4" name="Diagram 3"/>
          <p:cNvGraphicFramePr/>
          <p:nvPr/>
        </p:nvGraphicFramePr>
        <p:xfrm>
          <a:off x="1357290" y="3357586"/>
          <a:ext cx="5786478" cy="35004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3512EE-E80A-49B6-9057-85462308C041}" type="slidenum">
              <a:rPr lang="id-ID" smtClean="0"/>
              <a:pPr/>
              <a:t>6</a:t>
            </a:fld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928662" y="642918"/>
            <a:ext cx="7429552" cy="30315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d-ID" sz="2400" b="1" dirty="0" smtClean="0">
                <a:solidFill>
                  <a:srgbClr val="002060"/>
                </a:solidFill>
                <a:latin typeface="Calibri" pitchFamily="34" charset="0"/>
              </a:rPr>
              <a:t>AMAR </a:t>
            </a:r>
            <a:r>
              <a:rPr lang="en-US" sz="2400" b="1" dirty="0" err="1" smtClean="0">
                <a:solidFill>
                  <a:srgbClr val="002060"/>
                </a:solidFill>
                <a:latin typeface="Calibri" pitchFamily="34" charset="0"/>
              </a:rPr>
              <a:t>PUTUSAN</a:t>
            </a:r>
            <a:r>
              <a:rPr lang="en-US" sz="2400" b="1" dirty="0" smtClean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Calibri" pitchFamily="34" charset="0"/>
              </a:rPr>
              <a:t>MAHKAMAH</a:t>
            </a:r>
            <a:r>
              <a:rPr lang="en-US" sz="2400" b="1" dirty="0" smtClean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Calibri" pitchFamily="34" charset="0"/>
              </a:rPr>
              <a:t>KONSTITUSI</a:t>
            </a:r>
            <a:r>
              <a:rPr lang="en-US" sz="2400" b="1" dirty="0" smtClean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id-ID" sz="2400" b="1" dirty="0" smtClean="0">
                <a:solidFill>
                  <a:srgbClr val="002060"/>
                </a:solidFill>
                <a:latin typeface="Calibri" pitchFamily="34" charset="0"/>
              </a:rPr>
              <a:t>(4)</a:t>
            </a:r>
          </a:p>
          <a:p>
            <a:pPr algn="just"/>
            <a:endParaRPr lang="id-ID" sz="2400" b="1" dirty="0" smtClean="0">
              <a:solidFill>
                <a:srgbClr val="002060"/>
              </a:solidFill>
              <a:latin typeface="Calibri" pitchFamily="34" charset="0"/>
            </a:endParaRPr>
          </a:p>
          <a:p>
            <a:pPr algn="just"/>
            <a:endParaRPr lang="id-ID" sz="1100" b="1" dirty="0" smtClean="0">
              <a:solidFill>
                <a:srgbClr val="002060"/>
              </a:solidFill>
              <a:latin typeface="Calibri" pitchFamily="34" charset="0"/>
            </a:endParaRPr>
          </a:p>
          <a:p>
            <a:pPr marL="365125" lvl="0" indent="-365125" algn="just"/>
            <a:r>
              <a:rPr lang="id-ID" sz="2000" dirty="0" smtClean="0">
                <a:solidFill>
                  <a:srgbClr val="002060"/>
                </a:solidFill>
                <a:latin typeface="Calibri" pitchFamily="34" charset="0"/>
              </a:rPr>
              <a:t>4. 	</a:t>
            </a:r>
            <a:r>
              <a:rPr lang="en-US" sz="2200" b="1" dirty="0" err="1" smtClean="0">
                <a:solidFill>
                  <a:srgbClr val="002060"/>
                </a:solidFill>
                <a:latin typeface="Calibri" pitchFamily="34" charset="0"/>
              </a:rPr>
              <a:t>Penjelasan</a:t>
            </a:r>
            <a:r>
              <a:rPr lang="en-US" sz="2200" dirty="0" smtClean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Calibri" pitchFamily="34" charset="0"/>
              </a:rPr>
              <a:t>Pasal</a:t>
            </a:r>
            <a:r>
              <a:rPr lang="en-US" sz="2200" dirty="0">
                <a:solidFill>
                  <a:srgbClr val="002060"/>
                </a:solidFill>
                <a:latin typeface="Calibri" pitchFamily="34" charset="0"/>
              </a:rPr>
              <a:t> 53 </a:t>
            </a:r>
            <a:r>
              <a:rPr lang="en-US" sz="2200" dirty="0" err="1">
                <a:solidFill>
                  <a:srgbClr val="002060"/>
                </a:solidFill>
                <a:latin typeface="Calibri" pitchFamily="34" charset="0"/>
              </a:rPr>
              <a:t>ayat</a:t>
            </a:r>
            <a:r>
              <a:rPr lang="en-US" sz="2200" dirty="0">
                <a:solidFill>
                  <a:srgbClr val="002060"/>
                </a:solidFill>
                <a:latin typeface="Calibri" pitchFamily="34" charset="0"/>
              </a:rPr>
              <a:t> (1) U</a:t>
            </a:r>
            <a:r>
              <a:rPr lang="id-ID" sz="2200" dirty="0">
                <a:solidFill>
                  <a:srgbClr val="002060"/>
                </a:solidFill>
                <a:latin typeface="Calibri" pitchFamily="34" charset="0"/>
              </a:rPr>
              <a:t>U.Sisdiknas </a:t>
            </a:r>
            <a:r>
              <a:rPr lang="en-US" sz="2200" dirty="0">
                <a:solidFill>
                  <a:srgbClr val="002060"/>
                </a:solidFill>
                <a:latin typeface="Calibri" pitchFamily="34" charset="0"/>
              </a:rPr>
              <a:t>yang </a:t>
            </a:r>
            <a:r>
              <a:rPr lang="en-US" sz="2200" dirty="0" err="1">
                <a:solidFill>
                  <a:srgbClr val="002060"/>
                </a:solidFill>
                <a:latin typeface="Calibri" pitchFamily="34" charset="0"/>
              </a:rPr>
              <a:t>menyatakan</a:t>
            </a:r>
            <a:r>
              <a:rPr lang="en-US" sz="2200" dirty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Calibri" pitchFamily="34" charset="0"/>
              </a:rPr>
              <a:t>bahwa</a:t>
            </a:r>
            <a:r>
              <a:rPr lang="en-US" sz="2200" dirty="0">
                <a:solidFill>
                  <a:srgbClr val="002060"/>
                </a:solidFill>
                <a:latin typeface="Calibri" pitchFamily="34" charset="0"/>
              </a:rPr>
              <a:t> “</a:t>
            </a:r>
            <a:r>
              <a:rPr lang="en-US" sz="2200" i="1" dirty="0" err="1">
                <a:solidFill>
                  <a:srgbClr val="002060"/>
                </a:solidFill>
                <a:latin typeface="Calibri" pitchFamily="34" charset="0"/>
              </a:rPr>
              <a:t>badan</a:t>
            </a:r>
            <a:r>
              <a:rPr lang="en-US" sz="2200" i="1" dirty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en-US" sz="2200" i="1" dirty="0" err="1">
                <a:solidFill>
                  <a:srgbClr val="002060"/>
                </a:solidFill>
                <a:latin typeface="Calibri" pitchFamily="34" charset="0"/>
              </a:rPr>
              <a:t>hukum</a:t>
            </a:r>
            <a:r>
              <a:rPr lang="en-US" sz="2200" i="1" dirty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en-US" sz="2200" i="1" dirty="0" err="1">
                <a:solidFill>
                  <a:srgbClr val="002060"/>
                </a:solidFill>
                <a:latin typeface="Calibri" pitchFamily="34" charset="0"/>
              </a:rPr>
              <a:t>pendidikan</a:t>
            </a:r>
            <a:r>
              <a:rPr lang="en-US" sz="2200" i="1" dirty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en-US" sz="2200" i="1" dirty="0" err="1">
                <a:solidFill>
                  <a:srgbClr val="002060"/>
                </a:solidFill>
                <a:latin typeface="Calibri" pitchFamily="34" charset="0"/>
              </a:rPr>
              <a:t>dimaksudkan</a:t>
            </a:r>
            <a:r>
              <a:rPr lang="en-US" sz="2200" i="1" dirty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en-US" sz="2200" i="1" dirty="0" err="1">
                <a:solidFill>
                  <a:srgbClr val="002060"/>
                </a:solidFill>
                <a:latin typeface="Calibri" pitchFamily="34" charset="0"/>
              </a:rPr>
              <a:t>sebagai</a:t>
            </a:r>
            <a:r>
              <a:rPr lang="en-US" sz="2200" i="1" dirty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en-US" sz="2200" i="1" dirty="0" err="1">
                <a:solidFill>
                  <a:srgbClr val="002060"/>
                </a:solidFill>
                <a:latin typeface="Calibri" pitchFamily="34" charset="0"/>
              </a:rPr>
              <a:t>landasan</a:t>
            </a:r>
            <a:r>
              <a:rPr lang="en-US" sz="2200" i="1" dirty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en-US" sz="2200" i="1" dirty="0" err="1">
                <a:solidFill>
                  <a:srgbClr val="002060"/>
                </a:solidFill>
                <a:latin typeface="Calibri" pitchFamily="34" charset="0"/>
              </a:rPr>
              <a:t>hukum</a:t>
            </a:r>
            <a:r>
              <a:rPr lang="en-US" sz="2200" i="1" dirty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en-US" sz="2200" i="1" dirty="0" err="1">
                <a:solidFill>
                  <a:srgbClr val="002060"/>
                </a:solidFill>
                <a:latin typeface="Calibri" pitchFamily="34" charset="0"/>
              </a:rPr>
              <a:t>bagi</a:t>
            </a:r>
            <a:r>
              <a:rPr lang="en-US" sz="2200" i="1" dirty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en-US" sz="2200" i="1" dirty="0" err="1">
                <a:solidFill>
                  <a:srgbClr val="002060"/>
                </a:solidFill>
                <a:latin typeface="Calibri" pitchFamily="34" charset="0"/>
              </a:rPr>
              <a:t>penyelenggara</a:t>
            </a:r>
            <a:r>
              <a:rPr lang="en-US" sz="2200" i="1" dirty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en-US" sz="2200" i="1" dirty="0" err="1">
                <a:solidFill>
                  <a:srgbClr val="002060"/>
                </a:solidFill>
                <a:latin typeface="Calibri" pitchFamily="34" charset="0"/>
              </a:rPr>
              <a:t>dan</a:t>
            </a:r>
            <a:r>
              <a:rPr lang="en-US" sz="2200" i="1" dirty="0">
                <a:solidFill>
                  <a:srgbClr val="002060"/>
                </a:solidFill>
                <a:latin typeface="Calibri" pitchFamily="34" charset="0"/>
              </a:rPr>
              <a:t>/</a:t>
            </a:r>
            <a:r>
              <a:rPr lang="en-US" sz="2200" i="1" dirty="0" err="1">
                <a:solidFill>
                  <a:srgbClr val="002060"/>
                </a:solidFill>
                <a:latin typeface="Calibri" pitchFamily="34" charset="0"/>
              </a:rPr>
              <a:t>atau</a:t>
            </a:r>
            <a:r>
              <a:rPr lang="en-US" sz="2200" i="1" dirty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en-US" sz="2200" i="1" dirty="0" err="1">
                <a:solidFill>
                  <a:srgbClr val="002060"/>
                </a:solidFill>
                <a:latin typeface="Calibri" pitchFamily="34" charset="0"/>
              </a:rPr>
              <a:t>satuan</a:t>
            </a:r>
            <a:r>
              <a:rPr lang="en-US" sz="2200" i="1" dirty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en-US" sz="2200" i="1" dirty="0" err="1">
                <a:solidFill>
                  <a:srgbClr val="002060"/>
                </a:solidFill>
                <a:latin typeface="Calibri" pitchFamily="34" charset="0"/>
              </a:rPr>
              <a:t>pendidikan</a:t>
            </a:r>
            <a:r>
              <a:rPr lang="en-US" sz="2200" i="1" dirty="0">
                <a:solidFill>
                  <a:srgbClr val="002060"/>
                </a:solidFill>
                <a:latin typeface="Calibri" pitchFamily="34" charset="0"/>
              </a:rPr>
              <a:t>, </a:t>
            </a:r>
            <a:r>
              <a:rPr lang="en-US" sz="2200" i="1" dirty="0" err="1">
                <a:solidFill>
                  <a:srgbClr val="002060"/>
                </a:solidFill>
                <a:latin typeface="Calibri" pitchFamily="34" charset="0"/>
              </a:rPr>
              <a:t>antara</a:t>
            </a:r>
            <a:r>
              <a:rPr lang="en-US" sz="2200" i="1" dirty="0">
                <a:solidFill>
                  <a:srgbClr val="002060"/>
                </a:solidFill>
                <a:latin typeface="Calibri" pitchFamily="34" charset="0"/>
              </a:rPr>
              <a:t> lain, </a:t>
            </a:r>
            <a:r>
              <a:rPr lang="en-US" sz="2200" i="1" dirty="0" err="1">
                <a:solidFill>
                  <a:srgbClr val="002060"/>
                </a:solidFill>
                <a:latin typeface="Calibri" pitchFamily="34" charset="0"/>
              </a:rPr>
              <a:t>berbentuk</a:t>
            </a:r>
            <a:r>
              <a:rPr lang="en-US" sz="2200" i="1" dirty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id-ID" sz="2200" i="1" dirty="0" err="1" smtClean="0">
                <a:solidFill>
                  <a:srgbClr val="002060"/>
                </a:solidFill>
                <a:latin typeface="Calibri" pitchFamily="34" charset="0"/>
              </a:rPr>
              <a:t>B</a:t>
            </a:r>
            <a:r>
              <a:rPr lang="en-US" sz="2200" i="1" dirty="0" err="1" smtClean="0">
                <a:solidFill>
                  <a:srgbClr val="002060"/>
                </a:solidFill>
                <a:latin typeface="Calibri" pitchFamily="34" charset="0"/>
              </a:rPr>
              <a:t>adan</a:t>
            </a:r>
            <a:r>
              <a:rPr lang="en-US" sz="2200" i="1" dirty="0" smtClean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id-ID" sz="2200" i="1" dirty="0" err="1" smtClean="0">
                <a:solidFill>
                  <a:srgbClr val="002060"/>
                </a:solidFill>
                <a:latin typeface="Calibri" pitchFamily="34" charset="0"/>
              </a:rPr>
              <a:t>H</a:t>
            </a:r>
            <a:r>
              <a:rPr lang="en-US" sz="2200" i="1" dirty="0" err="1" smtClean="0">
                <a:solidFill>
                  <a:srgbClr val="002060"/>
                </a:solidFill>
                <a:latin typeface="Calibri" pitchFamily="34" charset="0"/>
              </a:rPr>
              <a:t>ukum</a:t>
            </a:r>
            <a:r>
              <a:rPr lang="en-US" sz="2200" i="1" dirty="0" smtClean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id-ID" sz="2200" i="1" dirty="0" err="1" smtClean="0">
                <a:solidFill>
                  <a:srgbClr val="002060"/>
                </a:solidFill>
                <a:latin typeface="Calibri" pitchFamily="34" charset="0"/>
              </a:rPr>
              <a:t>M</a:t>
            </a:r>
            <a:r>
              <a:rPr lang="en-US" sz="2200" i="1" dirty="0" err="1" smtClean="0">
                <a:solidFill>
                  <a:srgbClr val="002060"/>
                </a:solidFill>
                <a:latin typeface="Calibri" pitchFamily="34" charset="0"/>
              </a:rPr>
              <a:t>ilik</a:t>
            </a:r>
            <a:r>
              <a:rPr lang="en-US" sz="2200" i="1" dirty="0" smtClean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id-ID" sz="2200" i="1" dirty="0" err="1" smtClean="0">
                <a:solidFill>
                  <a:srgbClr val="002060"/>
                </a:solidFill>
                <a:latin typeface="Calibri" pitchFamily="34" charset="0"/>
              </a:rPr>
              <a:t>N</a:t>
            </a:r>
            <a:r>
              <a:rPr lang="en-US" sz="2200" i="1" dirty="0" err="1" smtClean="0">
                <a:solidFill>
                  <a:srgbClr val="002060"/>
                </a:solidFill>
                <a:latin typeface="Calibri" pitchFamily="34" charset="0"/>
              </a:rPr>
              <a:t>egara</a:t>
            </a:r>
            <a:r>
              <a:rPr lang="en-US" sz="2200" i="1" dirty="0" smtClean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en-US" sz="2200" i="1" dirty="0">
                <a:solidFill>
                  <a:srgbClr val="002060"/>
                </a:solidFill>
                <a:latin typeface="Calibri" pitchFamily="34" charset="0"/>
              </a:rPr>
              <a:t>(</a:t>
            </a:r>
            <a:r>
              <a:rPr lang="en-US" sz="2200" i="1" dirty="0" err="1">
                <a:solidFill>
                  <a:srgbClr val="002060"/>
                </a:solidFill>
                <a:latin typeface="Calibri" pitchFamily="34" charset="0"/>
              </a:rPr>
              <a:t>BHMN</a:t>
            </a:r>
            <a:r>
              <a:rPr lang="en-US" sz="2200" i="1" dirty="0">
                <a:solidFill>
                  <a:srgbClr val="002060"/>
                </a:solidFill>
                <a:latin typeface="Calibri" pitchFamily="34" charset="0"/>
              </a:rPr>
              <a:t>)</a:t>
            </a:r>
            <a:r>
              <a:rPr lang="en-US" sz="2200" dirty="0">
                <a:solidFill>
                  <a:srgbClr val="002060"/>
                </a:solidFill>
                <a:latin typeface="Calibri" pitchFamily="34" charset="0"/>
              </a:rPr>
              <a:t>”, </a:t>
            </a:r>
            <a:r>
              <a:rPr lang="en-US" sz="2200" dirty="0" err="1">
                <a:solidFill>
                  <a:srgbClr val="002060"/>
                </a:solidFill>
                <a:latin typeface="Calibri" pitchFamily="34" charset="0"/>
              </a:rPr>
              <a:t>tidak</a:t>
            </a:r>
            <a:r>
              <a:rPr lang="en-US" sz="2200" dirty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Calibri" pitchFamily="34" charset="0"/>
              </a:rPr>
              <a:t>mempunyai</a:t>
            </a:r>
            <a:r>
              <a:rPr lang="en-US" sz="2200" dirty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Calibri" pitchFamily="34" charset="0"/>
              </a:rPr>
              <a:t>kekuatan</a:t>
            </a:r>
            <a:r>
              <a:rPr lang="en-US" sz="2200" dirty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Calibri" pitchFamily="34" charset="0"/>
              </a:rPr>
              <a:t>hukum</a:t>
            </a:r>
            <a:r>
              <a:rPr lang="en-US" sz="2200" dirty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Calibri" pitchFamily="34" charset="0"/>
              </a:rPr>
              <a:t>mengikat</a:t>
            </a:r>
            <a:r>
              <a:rPr lang="en-US" sz="2200" dirty="0">
                <a:solidFill>
                  <a:srgbClr val="002060"/>
                </a:solidFill>
                <a:latin typeface="Calibri" pitchFamily="34" charset="0"/>
              </a:rPr>
              <a:t>. </a:t>
            </a:r>
            <a:endParaRPr lang="id-ID" sz="2200" dirty="0" smtClean="0">
              <a:solidFill>
                <a:srgbClr val="002060"/>
              </a:solidFill>
              <a:latin typeface="Calibri" pitchFamily="34" charset="0"/>
            </a:endParaRPr>
          </a:p>
        </p:txBody>
      </p:sp>
      <p:graphicFrame>
        <p:nvGraphicFramePr>
          <p:cNvPr id="4" name="Diagram 3"/>
          <p:cNvGraphicFramePr/>
          <p:nvPr/>
        </p:nvGraphicFramePr>
        <p:xfrm>
          <a:off x="1357290" y="3286124"/>
          <a:ext cx="5786478" cy="35004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3512EE-E80A-49B6-9057-85462308C041}" type="slidenum">
              <a:rPr lang="id-ID" smtClean="0"/>
              <a:pPr/>
              <a:t>7</a:t>
            </a:fld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57224" y="1000108"/>
            <a:ext cx="7429552" cy="21698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id-ID" sz="2400" b="1" dirty="0" smtClean="0">
                <a:solidFill>
                  <a:srgbClr val="002060"/>
                </a:solidFill>
                <a:latin typeface="Calibri" pitchFamily="34" charset="0"/>
              </a:rPr>
              <a:t>AMAR </a:t>
            </a:r>
            <a:r>
              <a:rPr lang="en-US" sz="2400" b="1" dirty="0" err="1" smtClean="0">
                <a:solidFill>
                  <a:srgbClr val="002060"/>
                </a:solidFill>
                <a:latin typeface="Calibri" pitchFamily="34" charset="0"/>
              </a:rPr>
              <a:t>PUTUSAN</a:t>
            </a:r>
            <a:r>
              <a:rPr lang="en-US" sz="2400" b="1" dirty="0" smtClean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Calibri" pitchFamily="34" charset="0"/>
              </a:rPr>
              <a:t>MAHKAMAH</a:t>
            </a:r>
            <a:r>
              <a:rPr lang="en-US" sz="2400" b="1" dirty="0" smtClean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Calibri" pitchFamily="34" charset="0"/>
              </a:rPr>
              <a:t>KONSTITUSI</a:t>
            </a:r>
            <a:r>
              <a:rPr lang="en-US" sz="2400" b="1" dirty="0" smtClean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id-ID" sz="2400" b="1" dirty="0" smtClean="0">
                <a:solidFill>
                  <a:srgbClr val="002060"/>
                </a:solidFill>
                <a:latin typeface="Calibri" pitchFamily="34" charset="0"/>
              </a:rPr>
              <a:t>(5)</a:t>
            </a:r>
          </a:p>
          <a:p>
            <a:pPr algn="just"/>
            <a:endParaRPr lang="id-ID" sz="1100" b="1" dirty="0" smtClean="0">
              <a:solidFill>
                <a:srgbClr val="002060"/>
              </a:solidFill>
              <a:latin typeface="Calibri" pitchFamily="34" charset="0"/>
            </a:endParaRPr>
          </a:p>
          <a:p>
            <a:pPr marL="365125" lvl="0" indent="-365125" algn="just"/>
            <a:r>
              <a:rPr lang="id-ID" sz="2000" dirty="0" smtClean="0">
                <a:solidFill>
                  <a:srgbClr val="002060"/>
                </a:solidFill>
                <a:latin typeface="Calibri" pitchFamily="34" charset="0"/>
              </a:rPr>
              <a:t>5. 	</a:t>
            </a:r>
            <a:r>
              <a:rPr lang="en-US" sz="2000" dirty="0" err="1" smtClean="0">
                <a:solidFill>
                  <a:srgbClr val="002060"/>
                </a:solidFill>
                <a:latin typeface="Calibri" pitchFamily="34" charset="0"/>
              </a:rPr>
              <a:t>Undang-Undang</a:t>
            </a:r>
            <a:r>
              <a:rPr lang="en-US" sz="2000" dirty="0" smtClean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Calibri" pitchFamily="34" charset="0"/>
              </a:rPr>
              <a:t>Nomor</a:t>
            </a:r>
            <a:r>
              <a:rPr lang="en-US" sz="2000" dirty="0">
                <a:solidFill>
                  <a:srgbClr val="002060"/>
                </a:solidFill>
                <a:latin typeface="Calibri" pitchFamily="34" charset="0"/>
              </a:rPr>
              <a:t> 9 </a:t>
            </a:r>
            <a:r>
              <a:rPr lang="en-US" sz="2000" dirty="0" err="1">
                <a:solidFill>
                  <a:srgbClr val="002060"/>
                </a:solidFill>
                <a:latin typeface="Calibri" pitchFamily="34" charset="0"/>
              </a:rPr>
              <a:t>Tahun</a:t>
            </a:r>
            <a:r>
              <a:rPr lang="en-US" sz="2000" dirty="0">
                <a:solidFill>
                  <a:srgbClr val="002060"/>
                </a:solidFill>
                <a:latin typeface="Calibri" pitchFamily="34" charset="0"/>
              </a:rPr>
              <a:t> 2009 </a:t>
            </a:r>
            <a:r>
              <a:rPr lang="en-US" sz="2000" dirty="0" err="1">
                <a:solidFill>
                  <a:srgbClr val="002060"/>
                </a:solidFill>
                <a:latin typeface="Calibri" pitchFamily="34" charset="0"/>
              </a:rPr>
              <a:t>tentang</a:t>
            </a:r>
            <a:r>
              <a:rPr lang="en-US" sz="2000" dirty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Calibri" pitchFamily="34" charset="0"/>
              </a:rPr>
              <a:t>Badan</a:t>
            </a:r>
            <a:r>
              <a:rPr lang="en-US" sz="2000" dirty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Calibri" pitchFamily="34" charset="0"/>
              </a:rPr>
              <a:t>Hukum</a:t>
            </a:r>
            <a:r>
              <a:rPr lang="en-US" sz="2000" dirty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Calibri" pitchFamily="34" charset="0"/>
              </a:rPr>
              <a:t>Pendidikan</a:t>
            </a:r>
            <a:r>
              <a:rPr lang="en-US" sz="2000" dirty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Calibri" pitchFamily="34" charset="0"/>
              </a:rPr>
              <a:t>tidak</a:t>
            </a:r>
            <a:r>
              <a:rPr lang="en-US" sz="2000" dirty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Calibri" pitchFamily="34" charset="0"/>
              </a:rPr>
              <a:t>mempunyai</a:t>
            </a:r>
            <a:r>
              <a:rPr lang="en-US" sz="2000" dirty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Calibri" pitchFamily="34" charset="0"/>
              </a:rPr>
              <a:t>kekuatan</a:t>
            </a:r>
            <a:r>
              <a:rPr lang="en-US" sz="2000" dirty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Calibri" pitchFamily="34" charset="0"/>
              </a:rPr>
              <a:t>hukum</a:t>
            </a:r>
            <a:r>
              <a:rPr lang="en-US" sz="2000" dirty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Calibri" pitchFamily="34" charset="0"/>
              </a:rPr>
              <a:t>mengikat</a:t>
            </a:r>
            <a:r>
              <a:rPr lang="en-US" sz="2000" dirty="0">
                <a:solidFill>
                  <a:srgbClr val="002060"/>
                </a:solidFill>
                <a:latin typeface="Calibri" pitchFamily="34" charset="0"/>
              </a:rPr>
              <a:t>. </a:t>
            </a:r>
            <a:endParaRPr lang="id-ID" sz="2000" dirty="0">
              <a:solidFill>
                <a:srgbClr val="002060"/>
              </a:solidFill>
              <a:latin typeface="Calibri" pitchFamily="34" charset="0"/>
            </a:endParaRPr>
          </a:p>
          <a:p>
            <a:pPr algn="just"/>
            <a:r>
              <a:rPr lang="id-ID" sz="2000" dirty="0">
                <a:solidFill>
                  <a:srgbClr val="002060"/>
                </a:solidFill>
                <a:latin typeface="Calibri" pitchFamily="34" charset="0"/>
              </a:rPr>
              <a:t> </a:t>
            </a:r>
          </a:p>
          <a:p>
            <a:pPr marL="365125" indent="-365125" algn="just"/>
            <a:r>
              <a:rPr lang="id-ID" sz="2000" dirty="0" smtClean="0">
                <a:solidFill>
                  <a:srgbClr val="002060"/>
                </a:solidFill>
                <a:latin typeface="Calibri" pitchFamily="34" charset="0"/>
              </a:rPr>
              <a:t>	</a:t>
            </a:r>
            <a:r>
              <a:rPr lang="en-US" sz="2000" dirty="0" smtClean="0">
                <a:solidFill>
                  <a:srgbClr val="002060"/>
                </a:solidFill>
                <a:latin typeface="Calibri" pitchFamily="34" charset="0"/>
              </a:rPr>
              <a:t>Hal </a:t>
            </a:r>
            <a:r>
              <a:rPr lang="en-US" sz="2000" dirty="0" err="1">
                <a:solidFill>
                  <a:srgbClr val="002060"/>
                </a:solidFill>
                <a:latin typeface="Calibri" pitchFamily="34" charset="0"/>
              </a:rPr>
              <a:t>ini</a:t>
            </a:r>
            <a:r>
              <a:rPr lang="en-US" sz="2000" dirty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Calibri" pitchFamily="34" charset="0"/>
              </a:rPr>
              <a:t>berarti</a:t>
            </a:r>
            <a:r>
              <a:rPr lang="en-US" sz="2000" dirty="0">
                <a:solidFill>
                  <a:srgbClr val="002060"/>
                </a:solidFill>
                <a:latin typeface="Calibri" pitchFamily="34" charset="0"/>
              </a:rPr>
              <a:t>, </a:t>
            </a:r>
            <a:r>
              <a:rPr lang="en-US" sz="2000" b="1" dirty="0" err="1">
                <a:solidFill>
                  <a:srgbClr val="002060"/>
                </a:solidFill>
                <a:latin typeface="Calibri" pitchFamily="34" charset="0"/>
              </a:rPr>
              <a:t>Undang-Undang</a:t>
            </a:r>
            <a:r>
              <a:rPr lang="en-US" sz="2000" b="1" dirty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Calibri" pitchFamily="34" charset="0"/>
              </a:rPr>
              <a:t>Nomor</a:t>
            </a:r>
            <a:r>
              <a:rPr lang="en-US" sz="2000" b="1" dirty="0">
                <a:solidFill>
                  <a:srgbClr val="002060"/>
                </a:solidFill>
                <a:latin typeface="Calibri" pitchFamily="34" charset="0"/>
              </a:rPr>
              <a:t> 9 </a:t>
            </a:r>
            <a:r>
              <a:rPr lang="en-US" sz="2000" b="1" dirty="0" err="1">
                <a:solidFill>
                  <a:srgbClr val="002060"/>
                </a:solidFill>
                <a:latin typeface="Calibri" pitchFamily="34" charset="0"/>
              </a:rPr>
              <a:t>Tahun</a:t>
            </a:r>
            <a:r>
              <a:rPr lang="en-US" sz="2000" b="1" dirty="0">
                <a:solidFill>
                  <a:srgbClr val="002060"/>
                </a:solidFill>
                <a:latin typeface="Calibri" pitchFamily="34" charset="0"/>
              </a:rPr>
              <a:t> 2009 </a:t>
            </a:r>
            <a:r>
              <a:rPr lang="en-US" sz="2000" b="1" dirty="0" err="1">
                <a:solidFill>
                  <a:srgbClr val="002060"/>
                </a:solidFill>
                <a:latin typeface="Calibri" pitchFamily="34" charset="0"/>
              </a:rPr>
              <a:t>tentang</a:t>
            </a:r>
            <a:r>
              <a:rPr lang="en-US" sz="2000" b="1" dirty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Calibri" pitchFamily="34" charset="0"/>
              </a:rPr>
              <a:t>Badan</a:t>
            </a:r>
            <a:r>
              <a:rPr lang="en-US" sz="2000" b="1" dirty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Calibri" pitchFamily="34" charset="0"/>
              </a:rPr>
              <a:t>Hukum</a:t>
            </a:r>
            <a:r>
              <a:rPr lang="en-US" sz="2000" b="1" dirty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Calibri" pitchFamily="34" charset="0"/>
              </a:rPr>
              <a:t>Pendidikan</a:t>
            </a:r>
            <a:r>
              <a:rPr lang="en-US" sz="2000" b="1" dirty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Calibri" pitchFamily="34" charset="0"/>
              </a:rPr>
              <a:t>menjadi</a:t>
            </a:r>
            <a:r>
              <a:rPr lang="en-US" sz="2000" b="1" dirty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Calibri" pitchFamily="34" charset="0"/>
              </a:rPr>
              <a:t>tidak</a:t>
            </a:r>
            <a:r>
              <a:rPr lang="en-US" sz="2000" b="1" dirty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Calibri" pitchFamily="34" charset="0"/>
              </a:rPr>
              <a:t>berlaku</a:t>
            </a:r>
            <a:endParaRPr lang="id-ID" sz="2000" b="1" dirty="0" smtClean="0">
              <a:solidFill>
                <a:srgbClr val="002060"/>
              </a:solidFill>
              <a:latin typeface="Calibri" pitchFamily="34" charset="0"/>
            </a:endParaRPr>
          </a:p>
        </p:txBody>
      </p:sp>
      <p:graphicFrame>
        <p:nvGraphicFramePr>
          <p:cNvPr id="3" name="Diagram 2"/>
          <p:cNvGraphicFramePr/>
          <p:nvPr/>
        </p:nvGraphicFramePr>
        <p:xfrm>
          <a:off x="1357290" y="3286124"/>
          <a:ext cx="5786478" cy="35004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3512EE-E80A-49B6-9057-85462308C041}" type="slidenum">
              <a:rPr lang="id-ID" smtClean="0"/>
              <a:pPr/>
              <a:t>8</a:t>
            </a:fld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500034" y="1500174"/>
            <a:ext cx="8301038" cy="3286148"/>
          </a:xfrm>
        </p:spPr>
        <p:txBody>
          <a:bodyPr>
            <a:normAutofit fontScale="90000"/>
          </a:bodyPr>
          <a:lstStyle/>
          <a:p>
            <a:pPr algn="ctr"/>
            <a:r>
              <a:rPr lang="en-AU" dirty="0" err="1" smtClean="0"/>
              <a:t>Untuk</a:t>
            </a:r>
            <a:r>
              <a:rPr lang="en-AU" dirty="0" smtClean="0"/>
              <a:t> </a:t>
            </a:r>
            <a:r>
              <a:rPr lang="en-AU" dirty="0" err="1" smtClean="0"/>
              <a:t>Memperdalam</a:t>
            </a:r>
            <a:r>
              <a:rPr lang="en-AU" dirty="0" smtClean="0"/>
              <a:t> </a:t>
            </a:r>
            <a:r>
              <a:rPr lang="en-AU" dirty="0" err="1" smtClean="0"/>
              <a:t>Analisis</a:t>
            </a:r>
            <a:r>
              <a:rPr lang="en-AU" dirty="0" smtClean="0"/>
              <a:t> </a:t>
            </a:r>
            <a:r>
              <a:rPr lang="en-AU" dirty="0" err="1" smtClean="0"/>
              <a:t>pemahaman</a:t>
            </a:r>
            <a:r>
              <a:rPr lang="en-AU" dirty="0" smtClean="0"/>
              <a:t> </a:t>
            </a:r>
            <a:r>
              <a:rPr lang="en-AU" dirty="0" err="1" smtClean="0"/>
              <a:t>dan</a:t>
            </a:r>
            <a:r>
              <a:rPr lang="en-AU" dirty="0" smtClean="0"/>
              <a:t> </a:t>
            </a:r>
            <a:r>
              <a:rPr lang="en-AU" dirty="0" err="1" smtClean="0"/>
              <a:t>Implikasi</a:t>
            </a:r>
            <a:r>
              <a:rPr lang="en-AU" dirty="0" smtClean="0"/>
              <a:t> </a:t>
            </a:r>
            <a:r>
              <a:rPr lang="en-AU" dirty="0" err="1" smtClean="0"/>
              <a:t>Amar</a:t>
            </a:r>
            <a:r>
              <a:rPr lang="en-AU" dirty="0" smtClean="0"/>
              <a:t> </a:t>
            </a:r>
            <a:r>
              <a:rPr lang="en-AU" dirty="0" err="1" smtClean="0"/>
              <a:t>Putusan</a:t>
            </a:r>
            <a:r>
              <a:rPr lang="en-AU" dirty="0" smtClean="0"/>
              <a:t> MK, </a:t>
            </a:r>
            <a:r>
              <a:rPr lang="en-AU" dirty="0" err="1" smtClean="0"/>
              <a:t>Sedang</a:t>
            </a:r>
            <a:r>
              <a:rPr lang="en-AU" dirty="0" smtClean="0"/>
              <a:t> </a:t>
            </a:r>
            <a:r>
              <a:rPr lang="en-AU" dirty="0" err="1" smtClean="0"/>
              <a:t>dilakukan</a:t>
            </a:r>
            <a:r>
              <a:rPr lang="en-AU" dirty="0" smtClean="0"/>
              <a:t> </a:t>
            </a:r>
            <a:r>
              <a:rPr lang="en-AU" dirty="0" err="1" smtClean="0"/>
              <a:t>pembahasan</a:t>
            </a:r>
            <a:r>
              <a:rPr lang="en-AU" dirty="0" smtClean="0"/>
              <a:t> </a:t>
            </a:r>
            <a:r>
              <a:rPr lang="en-AU" dirty="0" err="1" smtClean="0"/>
              <a:t>bersama</a:t>
            </a:r>
            <a:r>
              <a:rPr lang="en-AU" dirty="0" smtClean="0"/>
              <a:t> </a:t>
            </a:r>
            <a:r>
              <a:rPr lang="en-AU" dirty="0" err="1" smtClean="0"/>
              <a:t>Kejaksaan</a:t>
            </a:r>
            <a:r>
              <a:rPr lang="en-AU" dirty="0" smtClean="0"/>
              <a:t> </a:t>
            </a:r>
            <a:r>
              <a:rPr lang="en-AU" dirty="0" err="1" smtClean="0"/>
              <a:t>Agung</a:t>
            </a:r>
            <a:r>
              <a:rPr lang="en-AU" dirty="0" smtClean="0"/>
              <a:t> </a:t>
            </a:r>
            <a:r>
              <a:rPr lang="en-AU" dirty="0" err="1" smtClean="0"/>
              <a:t>untuk</a:t>
            </a:r>
            <a:r>
              <a:rPr lang="en-AU" dirty="0" smtClean="0"/>
              <a:t> </a:t>
            </a:r>
            <a:r>
              <a:rPr lang="en-AU" dirty="0" err="1" smtClean="0"/>
              <a:t>mendapatkan</a:t>
            </a:r>
            <a:r>
              <a:rPr lang="en-AU" dirty="0" smtClean="0"/>
              <a:t> Legal Opinion</a:t>
            </a:r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3512EE-E80A-49B6-9057-85462308C041}" type="slidenum">
              <a:rPr lang="id-ID" smtClean="0"/>
              <a:pPr/>
              <a:t>9</a:t>
            </a:fld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 Diagonal Corner Rectangle 2"/>
          <p:cNvSpPr/>
          <p:nvPr/>
        </p:nvSpPr>
        <p:spPr>
          <a:xfrm>
            <a:off x="5429256" y="3357562"/>
            <a:ext cx="2214578" cy="928694"/>
          </a:xfrm>
          <a:prstGeom prst="round2Diag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1500" b="1" dirty="0" smtClean="0">
                <a:solidFill>
                  <a:schemeClr val="bg1"/>
                </a:solidFill>
                <a:latin typeface="Calibri" pitchFamily="34" charset="0"/>
              </a:rPr>
              <a:t>UU BHP berisi aturan tata kelola perguruan tinggi</a:t>
            </a:r>
            <a:endParaRPr lang="id-ID" sz="1600" b="1" dirty="0">
              <a:solidFill>
                <a:srgbClr val="002060"/>
              </a:solidFill>
              <a:latin typeface="Calibri" pitchFamily="34" charset="0"/>
            </a:endParaRPr>
          </a:p>
        </p:txBody>
      </p:sp>
      <p:sp>
        <p:nvSpPr>
          <p:cNvPr id="4" name="Round Diagonal Corner Rectangle 3"/>
          <p:cNvSpPr/>
          <p:nvPr/>
        </p:nvSpPr>
        <p:spPr>
          <a:xfrm>
            <a:off x="1000100" y="1785926"/>
            <a:ext cx="2643206" cy="1214446"/>
          </a:xfrm>
          <a:prstGeom prst="round2Diag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1500" b="1" dirty="0" smtClean="0">
                <a:solidFill>
                  <a:schemeClr val="bg1"/>
                </a:solidFill>
                <a:latin typeface="Calibri" pitchFamily="34" charset="0"/>
              </a:rPr>
              <a:t>PP. No . 60/1999 berisi pengaturan tata kelola perguruan tinggi</a:t>
            </a:r>
            <a:endParaRPr lang="id-ID" sz="1500" b="1" dirty="0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5" name="Round Diagonal Corner Rectangle 4"/>
          <p:cNvSpPr/>
          <p:nvPr/>
        </p:nvSpPr>
        <p:spPr>
          <a:xfrm>
            <a:off x="1000100" y="4643446"/>
            <a:ext cx="2643206" cy="1071570"/>
          </a:xfrm>
          <a:prstGeom prst="round2Diag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1500" b="1" dirty="0" smtClean="0">
                <a:solidFill>
                  <a:schemeClr val="bg1"/>
                </a:solidFill>
                <a:latin typeface="Calibri" pitchFamily="34" charset="0"/>
              </a:rPr>
              <a:t>PP. No . 61/1999 berisi pengaturan tata kelola </a:t>
            </a:r>
          </a:p>
          <a:p>
            <a:pPr algn="ctr"/>
            <a:r>
              <a:rPr lang="id-ID" sz="1500" b="1" dirty="0" smtClean="0">
                <a:solidFill>
                  <a:schemeClr val="bg1"/>
                </a:solidFill>
                <a:latin typeface="Calibri" pitchFamily="34" charset="0"/>
              </a:rPr>
              <a:t>BHMN</a:t>
            </a:r>
            <a:endParaRPr lang="id-ID" sz="1500" b="1" dirty="0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6" name="Round Diagonal Corner Rectangle 5"/>
          <p:cNvSpPr/>
          <p:nvPr/>
        </p:nvSpPr>
        <p:spPr>
          <a:xfrm>
            <a:off x="2000232" y="3286124"/>
            <a:ext cx="2214578" cy="1071570"/>
          </a:xfrm>
          <a:prstGeom prst="round2Diag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1500" b="1" dirty="0" smtClean="0">
                <a:solidFill>
                  <a:schemeClr val="bg1"/>
                </a:solidFill>
                <a:latin typeface="Calibri" pitchFamily="34" charset="0"/>
              </a:rPr>
              <a:t>PP. No . 17/2010  </a:t>
            </a:r>
            <a:r>
              <a:rPr lang="id-ID" b="1" dirty="0" smtClean="0">
                <a:solidFill>
                  <a:srgbClr val="FFFF00"/>
                </a:solidFill>
                <a:latin typeface="Calibri" pitchFamily="34" charset="0"/>
              </a:rPr>
              <a:t>tidak mengatur</a:t>
            </a:r>
            <a:r>
              <a:rPr lang="id-ID" sz="1500" b="1" dirty="0" smtClean="0">
                <a:solidFill>
                  <a:srgbClr val="FFFF00"/>
                </a:solidFill>
                <a:latin typeface="Calibri" pitchFamily="34" charset="0"/>
              </a:rPr>
              <a:t> </a:t>
            </a:r>
            <a:r>
              <a:rPr lang="id-ID" sz="1500" b="1" dirty="0" smtClean="0">
                <a:solidFill>
                  <a:schemeClr val="bg1"/>
                </a:solidFill>
                <a:latin typeface="Calibri" pitchFamily="34" charset="0"/>
              </a:rPr>
              <a:t>tata kelola perguruan tinggi</a:t>
            </a:r>
            <a:endParaRPr lang="id-ID" sz="1500" b="1" dirty="0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8" name="Down Arrow 7"/>
          <p:cNvSpPr/>
          <p:nvPr/>
        </p:nvSpPr>
        <p:spPr>
          <a:xfrm>
            <a:off x="2000232" y="3000372"/>
            <a:ext cx="1714512" cy="285752"/>
          </a:xfrm>
          <a:prstGeom prst="downArrow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9" name="Down Arrow 8"/>
          <p:cNvSpPr/>
          <p:nvPr/>
        </p:nvSpPr>
        <p:spPr>
          <a:xfrm rot="10800000">
            <a:off x="2000232" y="4357694"/>
            <a:ext cx="1714511" cy="285752"/>
          </a:xfrm>
          <a:prstGeom prst="downArrow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2428860" y="2928934"/>
            <a:ext cx="84228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1600" b="1" dirty="0" smtClean="0">
                <a:solidFill>
                  <a:schemeClr val="bg1"/>
                </a:solidFill>
                <a:latin typeface="Calibri" pitchFamily="34" charset="0"/>
              </a:rPr>
              <a:t>Dicabut</a:t>
            </a:r>
            <a:endParaRPr lang="id-ID" sz="1600" b="1" dirty="0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428860" y="4345552"/>
            <a:ext cx="84228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1600" b="1" dirty="0" smtClean="0">
                <a:solidFill>
                  <a:schemeClr val="bg1"/>
                </a:solidFill>
                <a:latin typeface="Calibri" pitchFamily="34" charset="0"/>
              </a:rPr>
              <a:t>Dicabut</a:t>
            </a:r>
            <a:endParaRPr lang="id-ID" sz="1600" b="1" dirty="0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12" name="Right Arrow 11"/>
          <p:cNvSpPr/>
          <p:nvPr/>
        </p:nvSpPr>
        <p:spPr>
          <a:xfrm>
            <a:off x="4286248" y="2786058"/>
            <a:ext cx="1143008" cy="2071702"/>
          </a:xfrm>
          <a:prstGeom prst="rightArrow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1600" b="1" dirty="0" smtClean="0">
                <a:latin typeface="Calibri" pitchFamily="34" charset="0"/>
              </a:rPr>
              <a:t>Semula diatur  dalam UU BHP</a:t>
            </a:r>
            <a:endParaRPr lang="id-ID" sz="1600" b="1" dirty="0">
              <a:latin typeface="Calibri" pitchFamily="34" charset="0"/>
            </a:endParaRPr>
          </a:p>
        </p:txBody>
      </p:sp>
      <p:sp>
        <p:nvSpPr>
          <p:cNvPr id="14" name="Down Arrow 13"/>
          <p:cNvSpPr/>
          <p:nvPr/>
        </p:nvSpPr>
        <p:spPr>
          <a:xfrm>
            <a:off x="5500694" y="4286256"/>
            <a:ext cx="2071702" cy="500066"/>
          </a:xfrm>
          <a:prstGeom prst="downArrow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1500" b="1" dirty="0" smtClean="0">
                <a:latin typeface="Calibri" pitchFamily="34" charset="0"/>
              </a:rPr>
              <a:t>Tidak mengikat</a:t>
            </a:r>
            <a:endParaRPr lang="id-ID" sz="1500" b="1" dirty="0">
              <a:latin typeface="Calibri" pitchFamily="34" charset="0"/>
            </a:endParaRPr>
          </a:p>
        </p:txBody>
      </p:sp>
      <p:sp>
        <p:nvSpPr>
          <p:cNvPr id="15" name="Oval 14"/>
          <p:cNvSpPr/>
          <p:nvPr/>
        </p:nvSpPr>
        <p:spPr>
          <a:xfrm>
            <a:off x="5643570" y="4786346"/>
            <a:ext cx="1857388" cy="1928802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1600" b="1" dirty="0" smtClean="0">
                <a:solidFill>
                  <a:srgbClr val="002060"/>
                </a:solidFill>
                <a:latin typeface="Calibri" pitchFamily="34" charset="0"/>
              </a:rPr>
              <a:t>Kekosongan hukum yang mengatur tata kelola per</a:t>
            </a:r>
            <a:r>
              <a:rPr lang="en-AU" sz="1600" b="1" dirty="0" smtClean="0">
                <a:solidFill>
                  <a:srgbClr val="002060"/>
                </a:solidFill>
                <a:latin typeface="Calibri" pitchFamily="34" charset="0"/>
              </a:rPr>
              <a:t>g</a:t>
            </a:r>
            <a:r>
              <a:rPr lang="id-ID" sz="1600" b="1" dirty="0" smtClean="0">
                <a:solidFill>
                  <a:srgbClr val="002060"/>
                </a:solidFill>
                <a:latin typeface="Calibri" pitchFamily="34" charset="0"/>
              </a:rPr>
              <a:t>uruan tinggi</a:t>
            </a:r>
            <a:endParaRPr lang="id-ID" sz="1600" b="1" dirty="0">
              <a:solidFill>
                <a:srgbClr val="002060"/>
              </a:solidFill>
              <a:latin typeface="Calibri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857224" y="357166"/>
            <a:ext cx="742955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d-ID" sz="2400" b="1" dirty="0" smtClean="0">
                <a:solidFill>
                  <a:srgbClr val="002060"/>
                </a:solidFill>
                <a:latin typeface="Calibri" pitchFamily="34" charset="0"/>
              </a:rPr>
              <a:t>IMPLIKASI </a:t>
            </a:r>
            <a:r>
              <a:rPr lang="en-US" sz="2400" b="1" dirty="0" err="1" smtClean="0">
                <a:solidFill>
                  <a:srgbClr val="002060"/>
                </a:solidFill>
                <a:latin typeface="Calibri" pitchFamily="34" charset="0"/>
              </a:rPr>
              <a:t>PUTUSAN</a:t>
            </a:r>
            <a:r>
              <a:rPr lang="en-US" sz="2400" b="1" dirty="0" smtClean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Calibri" pitchFamily="34" charset="0"/>
              </a:rPr>
              <a:t>MAHKAMAH</a:t>
            </a:r>
            <a:r>
              <a:rPr lang="en-US" sz="2400" b="1" dirty="0" smtClean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Calibri" pitchFamily="34" charset="0"/>
              </a:rPr>
              <a:t>KONSTITUSI</a:t>
            </a:r>
            <a:r>
              <a:rPr lang="en-US" sz="2400" b="1" dirty="0" smtClean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id-ID" sz="2400" b="1" dirty="0" smtClean="0">
                <a:solidFill>
                  <a:srgbClr val="002060"/>
                </a:solidFill>
                <a:latin typeface="Calibri" pitchFamily="34" charset="0"/>
              </a:rPr>
              <a:t>(1)</a:t>
            </a:r>
            <a:r>
              <a:rPr lang="en-AU" sz="2400" b="1" dirty="0" smtClean="0">
                <a:solidFill>
                  <a:srgbClr val="002060"/>
                </a:solidFill>
                <a:latin typeface="Calibri" pitchFamily="34" charset="0"/>
              </a:rPr>
              <a:t> </a:t>
            </a:r>
          </a:p>
          <a:p>
            <a:pPr algn="ctr"/>
            <a:r>
              <a:rPr lang="en-US" sz="2000" dirty="0" smtClean="0">
                <a:solidFill>
                  <a:srgbClr val="002060"/>
                </a:solidFill>
                <a:latin typeface="Calibri" pitchFamily="34" charset="0"/>
              </a:rPr>
              <a:t>1. </a:t>
            </a:r>
            <a:r>
              <a:rPr lang="en-US" sz="2000" dirty="0" err="1" smtClean="0">
                <a:solidFill>
                  <a:srgbClr val="002060"/>
                </a:solidFill>
                <a:latin typeface="Calibri" pitchFamily="34" charset="0"/>
              </a:rPr>
              <a:t>Kekosongan</a:t>
            </a:r>
            <a:r>
              <a:rPr lang="en-US" sz="2000" dirty="0" smtClean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Calibri" pitchFamily="34" charset="0"/>
              </a:rPr>
              <a:t>hukum</a:t>
            </a:r>
            <a:r>
              <a:rPr lang="en-US" sz="2000" dirty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Calibri" pitchFamily="34" charset="0"/>
              </a:rPr>
              <a:t>tentang</a:t>
            </a:r>
            <a:r>
              <a:rPr lang="en-US" sz="2000" dirty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Calibri" pitchFamily="34" charset="0"/>
              </a:rPr>
              <a:t>pengaturan</a:t>
            </a:r>
            <a:r>
              <a:rPr lang="en-US" sz="2000" dirty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Calibri" pitchFamily="34" charset="0"/>
              </a:rPr>
              <a:t>tatakelola</a:t>
            </a:r>
            <a:r>
              <a:rPr lang="en-US" sz="2000" dirty="0" smtClean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Calibri" pitchFamily="34" charset="0"/>
              </a:rPr>
              <a:t>perguruan</a:t>
            </a:r>
            <a:r>
              <a:rPr lang="en-US" sz="2000" dirty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Calibri" pitchFamily="34" charset="0"/>
              </a:rPr>
              <a:t>tinggi</a:t>
            </a:r>
            <a:endParaRPr lang="id-ID" sz="2000" dirty="0" smtClean="0">
              <a:solidFill>
                <a:srgbClr val="002060"/>
              </a:solidFill>
              <a:latin typeface="Calibri" pitchFamily="34" charset="0"/>
            </a:endParaRPr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3512EE-E80A-49B6-9057-85462308C041}" type="slidenum">
              <a:rPr lang="id-ID" smtClean="0"/>
              <a:pPr/>
              <a:t>10</a:t>
            </a:fld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9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9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90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8" grpId="0" animBg="1"/>
      <p:bldP spid="9" grpId="0" animBg="1"/>
      <p:bldP spid="12" grpId="0" animBg="1"/>
      <p:bldP spid="14" grpId="0" animBg="1"/>
      <p:bldP spid="1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71472" y="785794"/>
            <a:ext cx="8215370" cy="45089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d-ID" sz="2400" b="1" dirty="0" smtClean="0">
                <a:solidFill>
                  <a:srgbClr val="002060"/>
                </a:solidFill>
                <a:latin typeface="Calibri" pitchFamily="34" charset="0"/>
              </a:rPr>
              <a:t>IMPLIKASI </a:t>
            </a:r>
            <a:r>
              <a:rPr lang="en-US" sz="2400" b="1" dirty="0" err="1" smtClean="0">
                <a:solidFill>
                  <a:srgbClr val="002060"/>
                </a:solidFill>
                <a:latin typeface="Calibri" pitchFamily="34" charset="0"/>
              </a:rPr>
              <a:t>PUTUSAN</a:t>
            </a:r>
            <a:r>
              <a:rPr lang="en-US" sz="2400" b="1" dirty="0" smtClean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Calibri" pitchFamily="34" charset="0"/>
              </a:rPr>
              <a:t>MAHKAMAH</a:t>
            </a:r>
            <a:r>
              <a:rPr lang="en-US" sz="2400" b="1" dirty="0" smtClean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Calibri" pitchFamily="34" charset="0"/>
              </a:rPr>
              <a:t>KONSTITUSI</a:t>
            </a:r>
            <a:r>
              <a:rPr lang="en-US" sz="2400" b="1" dirty="0" smtClean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id-ID" sz="2400" b="1" dirty="0" smtClean="0">
                <a:solidFill>
                  <a:srgbClr val="002060"/>
                </a:solidFill>
                <a:latin typeface="Calibri" pitchFamily="34" charset="0"/>
              </a:rPr>
              <a:t>(2)</a:t>
            </a:r>
          </a:p>
          <a:p>
            <a:pPr algn="just"/>
            <a:endParaRPr lang="id-ID" sz="1100" b="1" dirty="0" smtClean="0">
              <a:solidFill>
                <a:srgbClr val="002060"/>
              </a:solidFill>
              <a:latin typeface="Calibri" pitchFamily="34" charset="0"/>
            </a:endParaRPr>
          </a:p>
          <a:p>
            <a:pPr marL="365125" lvl="0" indent="-365125" algn="just"/>
            <a:r>
              <a:rPr lang="id-ID" sz="2000" dirty="0">
                <a:solidFill>
                  <a:srgbClr val="002060"/>
                </a:solidFill>
                <a:latin typeface="Calibri" pitchFamily="34" charset="0"/>
              </a:rPr>
              <a:t>2</a:t>
            </a:r>
            <a:r>
              <a:rPr lang="id-ID" sz="2000" dirty="0" smtClean="0">
                <a:solidFill>
                  <a:srgbClr val="002060"/>
                </a:solidFill>
                <a:latin typeface="Calibri" pitchFamily="34" charset="0"/>
              </a:rPr>
              <a:t>. 	P</a:t>
            </a:r>
            <a:r>
              <a:rPr lang="en-US" sz="2000" dirty="0" err="1">
                <a:solidFill>
                  <a:srgbClr val="002060"/>
                </a:solidFill>
                <a:latin typeface="Calibri" pitchFamily="34" charset="0"/>
              </a:rPr>
              <a:t>enyelenggaraan</a:t>
            </a:r>
            <a:r>
              <a:rPr lang="en-US" sz="2000" dirty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Calibri" pitchFamily="34" charset="0"/>
              </a:rPr>
              <a:t>pendidikan</a:t>
            </a:r>
            <a:r>
              <a:rPr lang="id-ID" sz="2000" dirty="0">
                <a:solidFill>
                  <a:srgbClr val="002060"/>
                </a:solidFill>
                <a:latin typeface="Calibri" pitchFamily="34" charset="0"/>
              </a:rPr>
              <a:t> tinggi oleh </a:t>
            </a:r>
            <a:r>
              <a:rPr lang="en-US" sz="2000" dirty="0" err="1">
                <a:solidFill>
                  <a:srgbClr val="002060"/>
                </a:solidFill>
                <a:latin typeface="Calibri" pitchFamily="34" charset="0"/>
              </a:rPr>
              <a:t>Pemerintah</a:t>
            </a:r>
            <a:r>
              <a:rPr lang="en-US" sz="2000" dirty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Calibri" pitchFamily="34" charset="0"/>
              </a:rPr>
              <a:t>melalui</a:t>
            </a:r>
            <a:r>
              <a:rPr lang="en-US" sz="2000" dirty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id-ID" sz="2000" dirty="0">
                <a:solidFill>
                  <a:srgbClr val="002060"/>
                </a:solidFill>
                <a:latin typeface="Calibri" pitchFamily="34" charset="0"/>
              </a:rPr>
              <a:t>bentuk </a:t>
            </a:r>
            <a:r>
              <a:rPr lang="en-US" sz="2000" dirty="0" err="1">
                <a:solidFill>
                  <a:srgbClr val="002060"/>
                </a:solidFill>
                <a:latin typeface="Calibri" pitchFamily="34" charset="0"/>
              </a:rPr>
              <a:t>Perguruan</a:t>
            </a:r>
            <a:r>
              <a:rPr lang="en-US" sz="2000" dirty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Calibri" pitchFamily="34" charset="0"/>
              </a:rPr>
              <a:t>Tinggi</a:t>
            </a:r>
            <a:r>
              <a:rPr lang="en-US" sz="2000" dirty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Calibri" pitchFamily="34" charset="0"/>
              </a:rPr>
              <a:t>Badan</a:t>
            </a:r>
            <a:r>
              <a:rPr lang="en-US" sz="2000" dirty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Calibri" pitchFamily="34" charset="0"/>
              </a:rPr>
              <a:t>Hukum</a:t>
            </a:r>
            <a:r>
              <a:rPr lang="en-US" sz="2000" dirty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Calibri" pitchFamily="34" charset="0"/>
              </a:rPr>
              <a:t>Milik</a:t>
            </a:r>
            <a:r>
              <a:rPr lang="en-US" sz="2000" dirty="0">
                <a:solidFill>
                  <a:srgbClr val="002060"/>
                </a:solidFill>
                <a:latin typeface="Calibri" pitchFamily="34" charset="0"/>
              </a:rPr>
              <a:t> Negara </a:t>
            </a:r>
            <a:r>
              <a:rPr lang="id-ID" sz="2000" dirty="0">
                <a:solidFill>
                  <a:srgbClr val="002060"/>
                </a:solidFill>
                <a:latin typeface="Calibri" pitchFamily="34" charset="0"/>
              </a:rPr>
              <a:t>(BHMN</a:t>
            </a:r>
            <a:r>
              <a:rPr lang="id-ID" sz="2000" dirty="0" smtClean="0">
                <a:solidFill>
                  <a:srgbClr val="002060"/>
                </a:solidFill>
                <a:latin typeface="Calibri" pitchFamily="34" charset="0"/>
              </a:rPr>
              <a:t>), yaitu UGM, UI, ITB, IPB, USU, UPI, UNAIR, </a:t>
            </a:r>
            <a:r>
              <a:rPr lang="id-ID" sz="2000" dirty="0">
                <a:solidFill>
                  <a:srgbClr val="002060"/>
                </a:solidFill>
                <a:latin typeface="Calibri" pitchFamily="34" charset="0"/>
              </a:rPr>
              <a:t>yang telah berlangsung sejak tahun 2000 </a:t>
            </a:r>
            <a:r>
              <a:rPr lang="en-US" sz="2000" dirty="0" err="1">
                <a:solidFill>
                  <a:srgbClr val="002060"/>
                </a:solidFill>
                <a:latin typeface="Calibri" pitchFamily="34" charset="0"/>
              </a:rPr>
              <a:t>menjadi</a:t>
            </a:r>
            <a:r>
              <a:rPr lang="en-US" sz="2000" dirty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id-ID" sz="2000" dirty="0">
                <a:solidFill>
                  <a:srgbClr val="002060"/>
                </a:solidFill>
                <a:latin typeface="Calibri" pitchFamily="34" charset="0"/>
              </a:rPr>
              <a:t>kehilangan dasar</a:t>
            </a:r>
            <a:r>
              <a:rPr lang="en-US" sz="2000" dirty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Calibri" pitchFamily="34" charset="0"/>
              </a:rPr>
              <a:t>hukum</a:t>
            </a:r>
            <a:r>
              <a:rPr lang="id-ID" sz="2000" dirty="0">
                <a:solidFill>
                  <a:srgbClr val="002060"/>
                </a:solidFill>
                <a:latin typeface="Calibri" pitchFamily="34" charset="0"/>
              </a:rPr>
              <a:t>, karena:</a:t>
            </a:r>
          </a:p>
          <a:p>
            <a:pPr lvl="0" algn="just"/>
            <a:endParaRPr lang="id-ID" sz="1200" dirty="0">
              <a:solidFill>
                <a:srgbClr val="002060"/>
              </a:solidFill>
              <a:latin typeface="Calibri" pitchFamily="34" charset="0"/>
            </a:endParaRPr>
          </a:p>
          <a:p>
            <a:pPr marL="808038" lvl="0" indent="-457200" algn="just">
              <a:buAutoNum type="alphaLcPeriod"/>
            </a:pPr>
            <a:r>
              <a:rPr lang="id-ID" sz="2000" dirty="0" smtClean="0">
                <a:solidFill>
                  <a:srgbClr val="002060"/>
                </a:solidFill>
                <a:latin typeface="Calibri" pitchFamily="34" charset="0"/>
              </a:rPr>
              <a:t>Penjelasan </a:t>
            </a:r>
            <a:r>
              <a:rPr lang="en-US" sz="2000" dirty="0" err="1" smtClean="0">
                <a:solidFill>
                  <a:srgbClr val="002060"/>
                </a:solidFill>
                <a:latin typeface="Calibri" pitchFamily="34" charset="0"/>
              </a:rPr>
              <a:t>Pasal</a:t>
            </a:r>
            <a:r>
              <a:rPr lang="en-US" sz="2000" dirty="0" smtClean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en-US" sz="2000" dirty="0">
                <a:solidFill>
                  <a:srgbClr val="002060"/>
                </a:solidFill>
                <a:latin typeface="Calibri" pitchFamily="34" charset="0"/>
              </a:rPr>
              <a:t>53 </a:t>
            </a:r>
            <a:r>
              <a:rPr lang="en-US" sz="2000" dirty="0" err="1">
                <a:solidFill>
                  <a:srgbClr val="002060"/>
                </a:solidFill>
                <a:latin typeface="Calibri" pitchFamily="34" charset="0"/>
              </a:rPr>
              <a:t>ayat</a:t>
            </a:r>
            <a:r>
              <a:rPr lang="en-US" sz="2000" dirty="0">
                <a:solidFill>
                  <a:srgbClr val="002060"/>
                </a:solidFill>
                <a:latin typeface="Calibri" pitchFamily="34" charset="0"/>
              </a:rPr>
              <a:t> (1) U</a:t>
            </a:r>
            <a:r>
              <a:rPr lang="id-ID" sz="2000" dirty="0">
                <a:solidFill>
                  <a:srgbClr val="002060"/>
                </a:solidFill>
                <a:latin typeface="Calibri" pitchFamily="34" charset="0"/>
              </a:rPr>
              <a:t>U.Sisdiknas </a:t>
            </a:r>
            <a:r>
              <a:rPr lang="en-US" sz="2000" dirty="0">
                <a:solidFill>
                  <a:srgbClr val="002060"/>
                </a:solidFill>
                <a:latin typeface="Calibri" pitchFamily="34" charset="0"/>
              </a:rPr>
              <a:t>yang </a:t>
            </a:r>
            <a:r>
              <a:rPr lang="id-ID" sz="2000" dirty="0">
                <a:solidFill>
                  <a:srgbClr val="002060"/>
                </a:solidFill>
                <a:latin typeface="Calibri" pitchFamily="34" charset="0"/>
              </a:rPr>
              <a:t>merupakan </a:t>
            </a:r>
            <a:r>
              <a:rPr lang="id-ID" sz="2000" dirty="0" smtClean="0">
                <a:solidFill>
                  <a:srgbClr val="002060"/>
                </a:solidFill>
                <a:latin typeface="Calibri" pitchFamily="34" charset="0"/>
              </a:rPr>
              <a:t>landasan/ dasar </a:t>
            </a:r>
            <a:r>
              <a:rPr lang="id-ID" sz="2000" dirty="0">
                <a:solidFill>
                  <a:srgbClr val="002060"/>
                </a:solidFill>
                <a:latin typeface="Calibri" pitchFamily="34" charset="0"/>
              </a:rPr>
              <a:t>hukum BHMN sebagai </a:t>
            </a:r>
            <a:r>
              <a:rPr lang="en-US" sz="2000" b="1" dirty="0" err="1">
                <a:solidFill>
                  <a:srgbClr val="002060"/>
                </a:solidFill>
                <a:latin typeface="Calibri" pitchFamily="34" charset="0"/>
              </a:rPr>
              <a:t>bentuk</a:t>
            </a:r>
            <a:r>
              <a:rPr lang="en-US" sz="2000" b="1" dirty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Calibri" pitchFamily="34" charset="0"/>
              </a:rPr>
              <a:t>badan</a:t>
            </a:r>
            <a:r>
              <a:rPr lang="en-US" sz="2000" b="1" dirty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Calibri" pitchFamily="34" charset="0"/>
              </a:rPr>
              <a:t>hukum</a:t>
            </a:r>
            <a:r>
              <a:rPr lang="en-US" sz="2000" dirty="0">
                <a:solidFill>
                  <a:srgbClr val="002060"/>
                </a:solidFill>
                <a:latin typeface="Calibri" pitchFamily="34" charset="0"/>
              </a:rPr>
              <a:t>, </a:t>
            </a:r>
            <a:r>
              <a:rPr lang="id-ID" sz="2000" dirty="0">
                <a:solidFill>
                  <a:srgbClr val="002060"/>
                </a:solidFill>
                <a:latin typeface="Calibri" pitchFamily="34" charset="0"/>
              </a:rPr>
              <a:t>dinyatakan tidak mengikat atau tidak berlaku lagi oleh Putusan Mahkamah </a:t>
            </a:r>
            <a:r>
              <a:rPr lang="id-ID" sz="2000" dirty="0" smtClean="0">
                <a:solidFill>
                  <a:srgbClr val="002060"/>
                </a:solidFill>
                <a:latin typeface="Calibri" pitchFamily="34" charset="0"/>
              </a:rPr>
              <a:t>Konstitusi;</a:t>
            </a:r>
          </a:p>
          <a:p>
            <a:pPr marL="808038" lvl="0" indent="-457200" algn="just"/>
            <a:endParaRPr lang="id-ID" sz="2000" dirty="0" smtClean="0">
              <a:solidFill>
                <a:srgbClr val="002060"/>
              </a:solidFill>
              <a:latin typeface="Calibri" pitchFamily="34" charset="0"/>
            </a:endParaRPr>
          </a:p>
          <a:p>
            <a:pPr marL="808038" lvl="0" indent="-457200" algn="just"/>
            <a:r>
              <a:rPr lang="id-ID" sz="2000" dirty="0" smtClean="0">
                <a:solidFill>
                  <a:srgbClr val="002060"/>
                </a:solidFill>
                <a:latin typeface="Calibri" pitchFamily="34" charset="0"/>
              </a:rPr>
              <a:t>b. 	</a:t>
            </a:r>
            <a:r>
              <a:rPr lang="en-US" sz="2000" dirty="0" smtClean="0">
                <a:solidFill>
                  <a:srgbClr val="002060"/>
                </a:solidFill>
                <a:latin typeface="Calibri" pitchFamily="34" charset="0"/>
              </a:rPr>
              <a:t>P</a:t>
            </a:r>
            <a:r>
              <a:rPr lang="id-ID" sz="2000" dirty="0">
                <a:solidFill>
                  <a:srgbClr val="002060"/>
                </a:solidFill>
                <a:latin typeface="Calibri" pitchFamily="34" charset="0"/>
              </a:rPr>
              <a:t>P. </a:t>
            </a:r>
            <a:r>
              <a:rPr lang="en-US" sz="2000" dirty="0">
                <a:solidFill>
                  <a:srgbClr val="002060"/>
                </a:solidFill>
                <a:latin typeface="Calibri" pitchFamily="34" charset="0"/>
              </a:rPr>
              <a:t>N</a:t>
            </a:r>
            <a:r>
              <a:rPr lang="id-ID" sz="2000" dirty="0">
                <a:solidFill>
                  <a:srgbClr val="002060"/>
                </a:solidFill>
                <a:latin typeface="Calibri" pitchFamily="34" charset="0"/>
              </a:rPr>
              <a:t>o.</a:t>
            </a:r>
            <a:r>
              <a:rPr lang="en-US" sz="2000" dirty="0">
                <a:solidFill>
                  <a:srgbClr val="002060"/>
                </a:solidFill>
                <a:latin typeface="Calibri" pitchFamily="34" charset="0"/>
              </a:rPr>
              <a:t> 61 </a:t>
            </a:r>
            <a:r>
              <a:rPr lang="en-US" sz="2000" dirty="0" err="1">
                <a:solidFill>
                  <a:srgbClr val="002060"/>
                </a:solidFill>
                <a:latin typeface="Calibri" pitchFamily="34" charset="0"/>
              </a:rPr>
              <a:t>Tahun</a:t>
            </a:r>
            <a:r>
              <a:rPr lang="en-US" sz="2000" dirty="0">
                <a:solidFill>
                  <a:srgbClr val="002060"/>
                </a:solidFill>
                <a:latin typeface="Calibri" pitchFamily="34" charset="0"/>
              </a:rPr>
              <a:t> 1999 </a:t>
            </a:r>
            <a:r>
              <a:rPr lang="en-US" sz="2000" dirty="0" err="1">
                <a:solidFill>
                  <a:srgbClr val="002060"/>
                </a:solidFill>
                <a:latin typeface="Calibri" pitchFamily="34" charset="0"/>
              </a:rPr>
              <a:t>tentang</a:t>
            </a:r>
            <a:r>
              <a:rPr lang="en-US" sz="2000" dirty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id-ID" sz="2000" dirty="0">
                <a:solidFill>
                  <a:srgbClr val="002060"/>
                </a:solidFill>
                <a:latin typeface="Calibri" pitchFamily="34" charset="0"/>
              </a:rPr>
              <a:t>Penetapan </a:t>
            </a:r>
            <a:r>
              <a:rPr lang="en-US" sz="2000" dirty="0" err="1">
                <a:solidFill>
                  <a:srgbClr val="002060"/>
                </a:solidFill>
                <a:latin typeface="Calibri" pitchFamily="34" charset="0"/>
              </a:rPr>
              <a:t>Perguruan</a:t>
            </a:r>
            <a:r>
              <a:rPr lang="en-US" sz="2000" dirty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Calibri" pitchFamily="34" charset="0"/>
              </a:rPr>
              <a:t>Tinggi</a:t>
            </a:r>
            <a:r>
              <a:rPr lang="en-US" sz="2000" dirty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id-ID" sz="2000" dirty="0">
                <a:solidFill>
                  <a:srgbClr val="002060"/>
                </a:solidFill>
                <a:latin typeface="Calibri" pitchFamily="34" charset="0"/>
              </a:rPr>
              <a:t>Negeri Sebagai </a:t>
            </a:r>
            <a:r>
              <a:rPr lang="en-US" sz="2000" dirty="0" err="1">
                <a:solidFill>
                  <a:srgbClr val="002060"/>
                </a:solidFill>
                <a:latin typeface="Calibri" pitchFamily="34" charset="0"/>
              </a:rPr>
              <a:t>Badan</a:t>
            </a:r>
            <a:r>
              <a:rPr lang="en-US" sz="2000" dirty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Calibri" pitchFamily="34" charset="0"/>
              </a:rPr>
              <a:t>Hukum</a:t>
            </a:r>
            <a:r>
              <a:rPr lang="id-ID" sz="2000" dirty="0">
                <a:solidFill>
                  <a:srgbClr val="002060"/>
                </a:solidFill>
                <a:latin typeface="Calibri" pitchFamily="34" charset="0"/>
              </a:rPr>
              <a:t>, yang menjadi dasar hukum penetapan 7 (tujuh) BHMN </a:t>
            </a:r>
            <a:r>
              <a:rPr lang="en-US" sz="2000" dirty="0" err="1">
                <a:solidFill>
                  <a:srgbClr val="002060"/>
                </a:solidFill>
                <a:latin typeface="Calibri" pitchFamily="34" charset="0"/>
              </a:rPr>
              <a:t>sudah</a:t>
            </a:r>
            <a:r>
              <a:rPr lang="en-US" sz="2000" dirty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Calibri" pitchFamily="34" charset="0"/>
              </a:rPr>
              <a:t>dicabut</a:t>
            </a:r>
            <a:r>
              <a:rPr lang="en-US" sz="2000" dirty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id-ID" sz="2000" dirty="0">
                <a:solidFill>
                  <a:srgbClr val="002060"/>
                </a:solidFill>
                <a:latin typeface="Calibri" pitchFamily="34" charset="0"/>
              </a:rPr>
              <a:t>oleh </a:t>
            </a:r>
            <a:r>
              <a:rPr lang="en-US" sz="2000" dirty="0">
                <a:solidFill>
                  <a:srgbClr val="002060"/>
                </a:solidFill>
                <a:latin typeface="Calibri" pitchFamily="34" charset="0"/>
              </a:rPr>
              <a:t>P</a:t>
            </a:r>
            <a:r>
              <a:rPr lang="id-ID" sz="2000" dirty="0">
                <a:solidFill>
                  <a:srgbClr val="002060"/>
                </a:solidFill>
                <a:latin typeface="Calibri" pitchFamily="34" charset="0"/>
              </a:rPr>
              <a:t>P. </a:t>
            </a:r>
            <a:r>
              <a:rPr lang="en-US" sz="2000" dirty="0">
                <a:solidFill>
                  <a:srgbClr val="002060"/>
                </a:solidFill>
                <a:latin typeface="Calibri" pitchFamily="34" charset="0"/>
              </a:rPr>
              <a:t>No</a:t>
            </a:r>
            <a:r>
              <a:rPr lang="id-ID" sz="2000" dirty="0">
                <a:solidFill>
                  <a:srgbClr val="002060"/>
                </a:solidFill>
                <a:latin typeface="Calibri" pitchFamily="34" charset="0"/>
              </a:rPr>
              <a:t>.</a:t>
            </a:r>
            <a:r>
              <a:rPr lang="en-US" sz="2000" dirty="0">
                <a:solidFill>
                  <a:srgbClr val="002060"/>
                </a:solidFill>
                <a:latin typeface="Calibri" pitchFamily="34" charset="0"/>
              </a:rPr>
              <a:t> 17 </a:t>
            </a:r>
            <a:r>
              <a:rPr lang="en-US" sz="2000" dirty="0" err="1">
                <a:solidFill>
                  <a:srgbClr val="002060"/>
                </a:solidFill>
                <a:latin typeface="Calibri" pitchFamily="34" charset="0"/>
              </a:rPr>
              <a:t>Tahun</a:t>
            </a:r>
            <a:r>
              <a:rPr lang="en-US" sz="2000" dirty="0">
                <a:solidFill>
                  <a:srgbClr val="002060"/>
                </a:solidFill>
                <a:latin typeface="Calibri" pitchFamily="34" charset="0"/>
              </a:rPr>
              <a:t> 2010</a:t>
            </a:r>
            <a:r>
              <a:rPr lang="id-ID" sz="2000" dirty="0">
                <a:solidFill>
                  <a:srgbClr val="002060"/>
                </a:solidFill>
                <a:latin typeface="Calibri" pitchFamily="34" charset="0"/>
              </a:rPr>
              <a:t>.</a:t>
            </a:r>
          </a:p>
          <a:p>
            <a:pPr marL="365125" indent="-365125" algn="just"/>
            <a:endParaRPr lang="id-ID" sz="2000" b="1" dirty="0" smtClean="0">
              <a:solidFill>
                <a:srgbClr val="002060"/>
              </a:solidFill>
              <a:latin typeface="Calibri" pitchFamily="34" charset="0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3512EE-E80A-49B6-9057-85462308C041}" type="slidenum">
              <a:rPr lang="id-ID" smtClean="0"/>
              <a:pPr/>
              <a:t>11</a:t>
            </a:fld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57224" y="1000108"/>
            <a:ext cx="7429552" cy="46935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id-ID" sz="2400" b="1" dirty="0" smtClean="0">
                <a:solidFill>
                  <a:srgbClr val="002060"/>
                </a:solidFill>
                <a:latin typeface="Calibri" pitchFamily="34" charset="0"/>
              </a:rPr>
              <a:t>IMPLIKASI </a:t>
            </a:r>
            <a:r>
              <a:rPr lang="en-US" sz="2400" b="1" dirty="0" err="1" smtClean="0">
                <a:solidFill>
                  <a:srgbClr val="002060"/>
                </a:solidFill>
                <a:latin typeface="Calibri" pitchFamily="34" charset="0"/>
              </a:rPr>
              <a:t>PUTUSAN</a:t>
            </a:r>
            <a:r>
              <a:rPr lang="en-US" sz="2400" b="1" dirty="0" smtClean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Calibri" pitchFamily="34" charset="0"/>
              </a:rPr>
              <a:t>MAHKAMAH</a:t>
            </a:r>
            <a:r>
              <a:rPr lang="en-US" sz="2400" b="1" dirty="0" smtClean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Calibri" pitchFamily="34" charset="0"/>
              </a:rPr>
              <a:t>KONSTITUSI</a:t>
            </a:r>
            <a:r>
              <a:rPr lang="en-US" sz="2400" b="1" dirty="0" smtClean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id-ID" sz="2400" b="1" dirty="0" smtClean="0">
                <a:solidFill>
                  <a:srgbClr val="002060"/>
                </a:solidFill>
                <a:latin typeface="Calibri" pitchFamily="34" charset="0"/>
              </a:rPr>
              <a:t>(3)</a:t>
            </a:r>
          </a:p>
          <a:p>
            <a:pPr algn="just"/>
            <a:endParaRPr lang="id-ID" sz="1100" b="1" dirty="0" smtClean="0">
              <a:solidFill>
                <a:srgbClr val="002060"/>
              </a:solidFill>
              <a:latin typeface="Calibri" pitchFamily="34" charset="0"/>
            </a:endParaRPr>
          </a:p>
          <a:p>
            <a:pPr marL="365125" lvl="0" indent="-365125" algn="just"/>
            <a:r>
              <a:rPr lang="id-ID" sz="2000" dirty="0" smtClean="0">
                <a:solidFill>
                  <a:srgbClr val="002060"/>
                </a:solidFill>
                <a:latin typeface="Calibri" pitchFamily="34" charset="0"/>
              </a:rPr>
              <a:t>3. P</a:t>
            </a:r>
            <a:r>
              <a:rPr lang="en-US" sz="2000" dirty="0" err="1">
                <a:solidFill>
                  <a:srgbClr val="002060"/>
                </a:solidFill>
                <a:latin typeface="Calibri" pitchFamily="34" charset="0"/>
              </a:rPr>
              <a:t>enyelenggaraan</a:t>
            </a:r>
            <a:r>
              <a:rPr lang="en-US" sz="2000" dirty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Calibri" pitchFamily="34" charset="0"/>
              </a:rPr>
              <a:t>pendidikan</a:t>
            </a:r>
            <a:r>
              <a:rPr lang="id-ID" sz="2000" dirty="0">
                <a:solidFill>
                  <a:srgbClr val="002060"/>
                </a:solidFill>
                <a:latin typeface="Calibri" pitchFamily="34" charset="0"/>
              </a:rPr>
              <a:t> dasar, menengah, dan tinggi oleh masyarakat melalui </a:t>
            </a:r>
            <a:r>
              <a:rPr lang="en-US" sz="2000" dirty="0" err="1">
                <a:solidFill>
                  <a:srgbClr val="002060"/>
                </a:solidFill>
                <a:latin typeface="Calibri" pitchFamily="34" charset="0"/>
              </a:rPr>
              <a:t>yayasan</a:t>
            </a:r>
            <a:r>
              <a:rPr lang="en-US" sz="2000" dirty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id-ID" sz="2000" dirty="0" smtClean="0">
                <a:solidFill>
                  <a:srgbClr val="002060"/>
                </a:solidFill>
                <a:latin typeface="Calibri" pitchFamily="34" charset="0"/>
              </a:rPr>
              <a:t>berdasarkan:</a:t>
            </a:r>
          </a:p>
          <a:p>
            <a:pPr marL="365125" lvl="0" indent="-365125" algn="just"/>
            <a:endParaRPr lang="id-ID" sz="1200" dirty="0">
              <a:solidFill>
                <a:srgbClr val="002060"/>
              </a:solidFill>
              <a:latin typeface="Calibri" pitchFamily="34" charset="0"/>
            </a:endParaRPr>
          </a:p>
          <a:p>
            <a:pPr marL="808038" lvl="0" indent="-457200" algn="just">
              <a:buAutoNum type="alphaLcPeriod"/>
            </a:pPr>
            <a:r>
              <a:rPr lang="en-US" sz="2000" dirty="0" smtClean="0">
                <a:solidFill>
                  <a:srgbClr val="002060"/>
                </a:solidFill>
                <a:latin typeface="Calibri" pitchFamily="34" charset="0"/>
              </a:rPr>
              <a:t>U</a:t>
            </a:r>
            <a:r>
              <a:rPr lang="id-ID" sz="2000" dirty="0">
                <a:solidFill>
                  <a:srgbClr val="002060"/>
                </a:solidFill>
                <a:latin typeface="Calibri" pitchFamily="34" charset="0"/>
              </a:rPr>
              <a:t>U. No. </a:t>
            </a:r>
            <a:r>
              <a:rPr lang="en-US" sz="2000" dirty="0">
                <a:solidFill>
                  <a:srgbClr val="002060"/>
                </a:solidFill>
                <a:latin typeface="Calibri" pitchFamily="34" charset="0"/>
              </a:rPr>
              <a:t>16 </a:t>
            </a:r>
            <a:r>
              <a:rPr lang="en-US" sz="2000" dirty="0" err="1">
                <a:solidFill>
                  <a:srgbClr val="002060"/>
                </a:solidFill>
                <a:latin typeface="Calibri" pitchFamily="34" charset="0"/>
              </a:rPr>
              <a:t>Tahun</a:t>
            </a:r>
            <a:r>
              <a:rPr lang="en-US" sz="2000" dirty="0">
                <a:solidFill>
                  <a:srgbClr val="002060"/>
                </a:solidFill>
                <a:latin typeface="Calibri" pitchFamily="34" charset="0"/>
              </a:rPr>
              <a:t> 2001 </a:t>
            </a:r>
            <a:r>
              <a:rPr lang="en-US" sz="2000" dirty="0" err="1">
                <a:solidFill>
                  <a:srgbClr val="002060"/>
                </a:solidFill>
                <a:latin typeface="Calibri" pitchFamily="34" charset="0"/>
              </a:rPr>
              <a:t>tentang</a:t>
            </a:r>
            <a:r>
              <a:rPr lang="en-US" sz="2000" dirty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Calibri" pitchFamily="34" charset="0"/>
              </a:rPr>
              <a:t>Yayasan</a:t>
            </a:r>
            <a:r>
              <a:rPr lang="id-ID" sz="2000" dirty="0">
                <a:solidFill>
                  <a:srgbClr val="002060"/>
                </a:solidFill>
                <a:latin typeface="Calibri" pitchFamily="34" charset="0"/>
              </a:rPr>
              <a:t>,</a:t>
            </a:r>
            <a:r>
              <a:rPr lang="en-US" sz="2000" dirty="0" smtClean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id-ID" sz="2000" dirty="0" smtClean="0">
                <a:solidFill>
                  <a:srgbClr val="002060"/>
                </a:solidFill>
                <a:latin typeface="Calibri" pitchFamily="34" charset="0"/>
              </a:rPr>
              <a:t>juncto;</a:t>
            </a:r>
            <a:r>
              <a:rPr lang="en-US" sz="2000" dirty="0" smtClean="0">
                <a:solidFill>
                  <a:srgbClr val="002060"/>
                </a:solidFill>
                <a:latin typeface="Calibri" pitchFamily="34" charset="0"/>
              </a:rPr>
              <a:t> </a:t>
            </a:r>
            <a:endParaRPr lang="id-ID" sz="2000" dirty="0">
              <a:solidFill>
                <a:srgbClr val="002060"/>
              </a:solidFill>
              <a:latin typeface="Calibri" pitchFamily="34" charset="0"/>
            </a:endParaRPr>
          </a:p>
          <a:p>
            <a:pPr marL="808038" lvl="0" indent="-457200" algn="just">
              <a:buAutoNum type="alphaLcPeriod"/>
            </a:pPr>
            <a:r>
              <a:rPr lang="en-US" sz="2000" dirty="0" smtClean="0">
                <a:solidFill>
                  <a:srgbClr val="002060"/>
                </a:solidFill>
                <a:latin typeface="Calibri" pitchFamily="34" charset="0"/>
              </a:rPr>
              <a:t>U</a:t>
            </a:r>
            <a:r>
              <a:rPr lang="id-ID" sz="2000" dirty="0">
                <a:solidFill>
                  <a:srgbClr val="002060"/>
                </a:solidFill>
                <a:latin typeface="Calibri" pitchFamily="34" charset="0"/>
              </a:rPr>
              <a:t>U. No.</a:t>
            </a:r>
            <a:r>
              <a:rPr lang="en-US" sz="2000" dirty="0">
                <a:solidFill>
                  <a:srgbClr val="002060"/>
                </a:solidFill>
                <a:latin typeface="Calibri" pitchFamily="34" charset="0"/>
              </a:rPr>
              <a:t> 28 </a:t>
            </a:r>
            <a:r>
              <a:rPr lang="en-US" sz="2000" dirty="0" err="1">
                <a:solidFill>
                  <a:srgbClr val="002060"/>
                </a:solidFill>
                <a:latin typeface="Calibri" pitchFamily="34" charset="0"/>
              </a:rPr>
              <a:t>Tahun</a:t>
            </a:r>
            <a:r>
              <a:rPr lang="en-US" sz="2000" dirty="0">
                <a:solidFill>
                  <a:srgbClr val="002060"/>
                </a:solidFill>
                <a:latin typeface="Calibri" pitchFamily="34" charset="0"/>
              </a:rPr>
              <a:t> 2004 </a:t>
            </a:r>
            <a:r>
              <a:rPr lang="en-US" sz="2000" dirty="0" err="1">
                <a:solidFill>
                  <a:srgbClr val="002060"/>
                </a:solidFill>
                <a:latin typeface="Calibri" pitchFamily="34" charset="0"/>
              </a:rPr>
              <a:t>tentang</a:t>
            </a:r>
            <a:r>
              <a:rPr lang="en-US" sz="2000" dirty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Calibri" pitchFamily="34" charset="0"/>
              </a:rPr>
              <a:t>Perubahan</a:t>
            </a:r>
            <a:r>
              <a:rPr lang="en-US" sz="2000" dirty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Calibri" pitchFamily="34" charset="0"/>
              </a:rPr>
              <a:t>Atas</a:t>
            </a:r>
            <a:r>
              <a:rPr lang="en-US" sz="2000" dirty="0">
                <a:solidFill>
                  <a:srgbClr val="002060"/>
                </a:solidFill>
                <a:latin typeface="Calibri" pitchFamily="34" charset="0"/>
              </a:rPr>
              <a:t> U</a:t>
            </a:r>
            <a:r>
              <a:rPr lang="id-ID" sz="2000" dirty="0">
                <a:solidFill>
                  <a:srgbClr val="002060"/>
                </a:solidFill>
                <a:latin typeface="Calibri" pitchFamily="34" charset="0"/>
              </a:rPr>
              <a:t>U. No.</a:t>
            </a:r>
            <a:r>
              <a:rPr lang="en-US" sz="2000" dirty="0">
                <a:solidFill>
                  <a:srgbClr val="002060"/>
                </a:solidFill>
                <a:latin typeface="Calibri" pitchFamily="34" charset="0"/>
              </a:rPr>
              <a:t> 16 </a:t>
            </a:r>
            <a:r>
              <a:rPr lang="en-US" sz="2000" dirty="0" err="1">
                <a:solidFill>
                  <a:srgbClr val="002060"/>
                </a:solidFill>
                <a:latin typeface="Calibri" pitchFamily="34" charset="0"/>
              </a:rPr>
              <a:t>Tahun</a:t>
            </a:r>
            <a:r>
              <a:rPr lang="en-US" sz="2000" dirty="0">
                <a:solidFill>
                  <a:srgbClr val="002060"/>
                </a:solidFill>
                <a:latin typeface="Calibri" pitchFamily="34" charset="0"/>
              </a:rPr>
              <a:t> 2001 </a:t>
            </a:r>
            <a:r>
              <a:rPr lang="en-US" sz="2000" dirty="0" err="1">
                <a:solidFill>
                  <a:srgbClr val="002060"/>
                </a:solidFill>
                <a:latin typeface="Calibri" pitchFamily="34" charset="0"/>
              </a:rPr>
              <a:t>tentang</a:t>
            </a:r>
            <a:r>
              <a:rPr lang="en-US" sz="2000" dirty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Calibri" pitchFamily="34" charset="0"/>
              </a:rPr>
              <a:t>Yayasan</a:t>
            </a:r>
            <a:r>
              <a:rPr lang="en-US" sz="2000" dirty="0">
                <a:solidFill>
                  <a:srgbClr val="002060"/>
                </a:solidFill>
                <a:latin typeface="Calibri" pitchFamily="34" charset="0"/>
              </a:rPr>
              <a:t>, </a:t>
            </a:r>
            <a:endParaRPr lang="id-ID" sz="2000" dirty="0" smtClean="0">
              <a:solidFill>
                <a:srgbClr val="002060"/>
              </a:solidFill>
              <a:latin typeface="Calibri" pitchFamily="34" charset="0"/>
            </a:endParaRPr>
          </a:p>
          <a:p>
            <a:pPr marL="365125" lvl="0" indent="-365125" algn="just"/>
            <a:r>
              <a:rPr lang="id-ID" sz="1200" dirty="0" smtClean="0">
                <a:solidFill>
                  <a:srgbClr val="002060"/>
                </a:solidFill>
                <a:latin typeface="Calibri" pitchFamily="34" charset="0"/>
              </a:rPr>
              <a:t>	</a:t>
            </a:r>
          </a:p>
          <a:p>
            <a:pPr marL="365125" lvl="0" indent="-365125" algn="just"/>
            <a:r>
              <a:rPr lang="id-ID" sz="2000" dirty="0">
                <a:solidFill>
                  <a:srgbClr val="002060"/>
                </a:solidFill>
                <a:latin typeface="Calibri" pitchFamily="34" charset="0"/>
              </a:rPr>
              <a:t>	</a:t>
            </a:r>
            <a:r>
              <a:rPr lang="id-ID" sz="2000" dirty="0" smtClean="0">
                <a:solidFill>
                  <a:srgbClr val="002060"/>
                </a:solidFill>
                <a:latin typeface="Calibri" pitchFamily="34" charset="0"/>
              </a:rPr>
              <a:t>yang </a:t>
            </a:r>
            <a:r>
              <a:rPr lang="id-ID" sz="2000" dirty="0">
                <a:solidFill>
                  <a:srgbClr val="002060"/>
                </a:solidFill>
                <a:latin typeface="Calibri" pitchFamily="34" charset="0"/>
              </a:rPr>
              <a:t>semula akan disesuaikan </a:t>
            </a:r>
            <a:r>
              <a:rPr lang="id-ID" sz="2000" dirty="0" smtClean="0">
                <a:solidFill>
                  <a:srgbClr val="002060"/>
                </a:solidFill>
                <a:latin typeface="Calibri" pitchFamily="34" charset="0"/>
              </a:rPr>
              <a:t>tata</a:t>
            </a:r>
            <a:r>
              <a:rPr lang="en-AU" sz="2000" dirty="0" smtClean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id-ID" sz="2000" dirty="0" smtClean="0">
                <a:solidFill>
                  <a:srgbClr val="002060"/>
                </a:solidFill>
                <a:latin typeface="Calibri" pitchFamily="34" charset="0"/>
              </a:rPr>
              <a:t>kelolanya </a:t>
            </a:r>
            <a:r>
              <a:rPr lang="id-ID" sz="2000" dirty="0">
                <a:solidFill>
                  <a:srgbClr val="002060"/>
                </a:solidFill>
                <a:latin typeface="Calibri" pitchFamily="34" charset="0"/>
              </a:rPr>
              <a:t>sebagai </a:t>
            </a:r>
            <a:r>
              <a:rPr lang="id-ID" sz="2000" dirty="0" smtClean="0">
                <a:solidFill>
                  <a:srgbClr val="002060"/>
                </a:solidFill>
                <a:latin typeface="Calibri" pitchFamily="34" charset="0"/>
              </a:rPr>
              <a:t>BHP </a:t>
            </a:r>
            <a:r>
              <a:rPr lang="id-ID" sz="2000" dirty="0">
                <a:solidFill>
                  <a:srgbClr val="002060"/>
                </a:solidFill>
                <a:latin typeface="Calibri" pitchFamily="34" charset="0"/>
              </a:rPr>
              <a:t>Masyarakat (</a:t>
            </a:r>
            <a:r>
              <a:rPr lang="id-ID" sz="2000" dirty="0" smtClean="0">
                <a:solidFill>
                  <a:srgbClr val="002060"/>
                </a:solidFill>
                <a:latin typeface="Calibri" pitchFamily="34" charset="0"/>
              </a:rPr>
              <a:t>BHPM) berdasarkan </a:t>
            </a:r>
            <a:r>
              <a:rPr lang="id-ID" sz="2000" dirty="0">
                <a:solidFill>
                  <a:srgbClr val="002060"/>
                </a:solidFill>
                <a:latin typeface="Calibri" pitchFamily="34" charset="0"/>
              </a:rPr>
              <a:t>UU BHP, menjadi </a:t>
            </a:r>
            <a:r>
              <a:rPr lang="id-ID" sz="2000" b="1" dirty="0">
                <a:solidFill>
                  <a:srgbClr val="002060"/>
                </a:solidFill>
                <a:latin typeface="Calibri" pitchFamily="34" charset="0"/>
              </a:rPr>
              <a:t>tidak jelas bentuk badan </a:t>
            </a:r>
            <a:r>
              <a:rPr lang="id-ID" sz="2000" b="1" dirty="0" smtClean="0">
                <a:solidFill>
                  <a:srgbClr val="002060"/>
                </a:solidFill>
                <a:latin typeface="Calibri" pitchFamily="34" charset="0"/>
              </a:rPr>
              <a:t>hukum yang </a:t>
            </a:r>
            <a:r>
              <a:rPr lang="id-ID" sz="2000" b="1" dirty="0">
                <a:solidFill>
                  <a:srgbClr val="002060"/>
                </a:solidFill>
                <a:latin typeface="Calibri" pitchFamily="34" charset="0"/>
              </a:rPr>
              <a:t>harus digunakan untuk menyelenggarakan pendidikannya</a:t>
            </a:r>
            <a:r>
              <a:rPr lang="id-ID" sz="2000" dirty="0">
                <a:solidFill>
                  <a:srgbClr val="002060"/>
                </a:solidFill>
                <a:latin typeface="Calibri" pitchFamily="34" charset="0"/>
              </a:rPr>
              <a:t>. </a:t>
            </a:r>
            <a:endParaRPr lang="id-ID" sz="2000" dirty="0" smtClean="0">
              <a:solidFill>
                <a:srgbClr val="002060"/>
              </a:solidFill>
              <a:latin typeface="Calibri" pitchFamily="34" charset="0"/>
            </a:endParaRPr>
          </a:p>
          <a:p>
            <a:pPr marL="365125" lvl="0" indent="-365125" algn="just"/>
            <a:endParaRPr lang="id-ID" sz="1200" dirty="0">
              <a:solidFill>
                <a:srgbClr val="002060"/>
              </a:solidFill>
              <a:latin typeface="Calibri" pitchFamily="34" charset="0"/>
            </a:endParaRPr>
          </a:p>
          <a:p>
            <a:pPr marL="365125" lvl="0" indent="-365125" algn="just"/>
            <a:r>
              <a:rPr lang="id-ID" sz="2000" dirty="0" smtClean="0">
                <a:solidFill>
                  <a:srgbClr val="002060"/>
                </a:solidFill>
                <a:latin typeface="Calibri" pitchFamily="34" charset="0"/>
              </a:rPr>
              <a:t>	Ketidakjelasan bentuk badan hukum bagi penyelenggaraan pendidikan oleh masyarakat ini disebabkan: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3512EE-E80A-49B6-9057-85462308C041}" type="slidenum">
              <a:rPr lang="id-ID" smtClean="0"/>
              <a:pPr/>
              <a:t>12</a:t>
            </a:fld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00034" y="1000108"/>
            <a:ext cx="7786742" cy="48167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d-ID" sz="2400" b="1" dirty="0" smtClean="0">
                <a:solidFill>
                  <a:srgbClr val="002060"/>
                </a:solidFill>
                <a:latin typeface="Calibri" pitchFamily="34" charset="0"/>
                <a:cs typeface="Arial" pitchFamily="34" charset="0"/>
              </a:rPr>
              <a:t>IMPLIKASI </a:t>
            </a:r>
            <a:r>
              <a:rPr lang="en-US" sz="2400" b="1" dirty="0" err="1" smtClean="0">
                <a:solidFill>
                  <a:srgbClr val="002060"/>
                </a:solidFill>
                <a:latin typeface="Calibri" pitchFamily="34" charset="0"/>
                <a:cs typeface="Arial" pitchFamily="34" charset="0"/>
              </a:rPr>
              <a:t>PUTUSAN</a:t>
            </a:r>
            <a:r>
              <a:rPr lang="en-US" sz="2400" b="1" dirty="0" smtClean="0">
                <a:solidFill>
                  <a:srgbClr val="002060"/>
                </a:solidFill>
                <a:latin typeface="Calibri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Calibri" pitchFamily="34" charset="0"/>
                <a:cs typeface="Arial" pitchFamily="34" charset="0"/>
              </a:rPr>
              <a:t>MAHKAMAH</a:t>
            </a:r>
            <a:r>
              <a:rPr lang="en-US" sz="2400" b="1" dirty="0" smtClean="0">
                <a:solidFill>
                  <a:srgbClr val="002060"/>
                </a:solidFill>
                <a:latin typeface="Calibri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Calibri" pitchFamily="34" charset="0"/>
                <a:cs typeface="Arial" pitchFamily="34" charset="0"/>
              </a:rPr>
              <a:t>KONSTITUSI</a:t>
            </a:r>
            <a:r>
              <a:rPr lang="en-US" sz="2400" b="1" dirty="0" smtClean="0">
                <a:solidFill>
                  <a:srgbClr val="002060"/>
                </a:solidFill>
                <a:latin typeface="Calibri" pitchFamily="34" charset="0"/>
                <a:cs typeface="Arial" pitchFamily="34" charset="0"/>
              </a:rPr>
              <a:t> </a:t>
            </a:r>
            <a:r>
              <a:rPr lang="id-ID" sz="2400" b="1" dirty="0" smtClean="0">
                <a:solidFill>
                  <a:srgbClr val="002060"/>
                </a:solidFill>
                <a:latin typeface="Calibri" pitchFamily="34" charset="0"/>
                <a:cs typeface="Arial" pitchFamily="34" charset="0"/>
              </a:rPr>
              <a:t>(4)</a:t>
            </a:r>
          </a:p>
          <a:p>
            <a:pPr algn="just"/>
            <a:endParaRPr lang="id-ID" sz="1100" b="1" dirty="0" smtClean="0">
              <a:solidFill>
                <a:srgbClr val="002060"/>
              </a:solidFill>
              <a:latin typeface="Calibri" pitchFamily="34" charset="0"/>
              <a:cs typeface="Arial" pitchFamily="34" charset="0"/>
            </a:endParaRPr>
          </a:p>
          <a:p>
            <a:pPr marL="715963" indent="-350838" algn="just">
              <a:buAutoNum type="alphaLcPeriod"/>
            </a:pPr>
            <a:r>
              <a:rPr lang="id-ID" sz="2000" dirty="0" smtClean="0">
                <a:solidFill>
                  <a:srgbClr val="002060"/>
                </a:solidFill>
                <a:latin typeface="Calibri" pitchFamily="34" charset="0"/>
                <a:cs typeface="Arial" pitchFamily="34" charset="0"/>
              </a:rPr>
              <a:t>Yayasan tidak boleh secara langsung menyelenggarakan pendidikan, melainkan </a:t>
            </a:r>
            <a:r>
              <a:rPr lang="en-US" sz="2000" dirty="0" err="1" smtClean="0">
                <a:solidFill>
                  <a:srgbClr val="002060"/>
                </a:solidFill>
                <a:latin typeface="Calibri" pitchFamily="34" charset="0"/>
                <a:cs typeface="Arial" pitchFamily="34" charset="0"/>
              </a:rPr>
              <a:t>harus</a:t>
            </a:r>
            <a:r>
              <a:rPr lang="en-US" sz="2000" dirty="0" smtClean="0">
                <a:solidFill>
                  <a:srgbClr val="002060"/>
                </a:solidFill>
                <a:latin typeface="Calibri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Calibri" pitchFamily="34" charset="0"/>
                <a:cs typeface="Arial" pitchFamily="34" charset="0"/>
              </a:rPr>
              <a:t>dilakukan</a:t>
            </a:r>
            <a:r>
              <a:rPr lang="en-US" sz="2000" dirty="0" smtClean="0">
                <a:solidFill>
                  <a:srgbClr val="002060"/>
                </a:solidFill>
                <a:latin typeface="Calibri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Calibri" pitchFamily="34" charset="0"/>
                <a:cs typeface="Arial" pitchFamily="34" charset="0"/>
              </a:rPr>
              <a:t>dengan</a:t>
            </a:r>
            <a:r>
              <a:rPr lang="en-US" sz="2000" dirty="0" smtClean="0">
                <a:solidFill>
                  <a:srgbClr val="002060"/>
                </a:solidFill>
                <a:latin typeface="Calibri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Calibri" pitchFamily="34" charset="0"/>
                <a:cs typeface="Arial" pitchFamily="34" charset="0"/>
              </a:rPr>
              <a:t>membentuk</a:t>
            </a:r>
            <a:r>
              <a:rPr lang="en-US" sz="2000" dirty="0" smtClean="0">
                <a:solidFill>
                  <a:srgbClr val="002060"/>
                </a:solidFill>
                <a:latin typeface="Calibri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Calibri" pitchFamily="34" charset="0"/>
                <a:cs typeface="Arial" pitchFamily="34" charset="0"/>
              </a:rPr>
              <a:t>badan</a:t>
            </a:r>
            <a:r>
              <a:rPr lang="en-US" sz="2000" dirty="0" smtClean="0">
                <a:solidFill>
                  <a:srgbClr val="002060"/>
                </a:solidFill>
                <a:latin typeface="Calibri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Calibri" pitchFamily="34" charset="0"/>
                <a:cs typeface="Arial" pitchFamily="34" charset="0"/>
              </a:rPr>
              <a:t>usaha</a:t>
            </a:r>
            <a:r>
              <a:rPr lang="en-US" sz="2000" dirty="0" smtClean="0">
                <a:solidFill>
                  <a:srgbClr val="002060"/>
                </a:solidFill>
                <a:latin typeface="Calibri" pitchFamily="34" charset="0"/>
                <a:cs typeface="Arial" pitchFamily="34" charset="0"/>
              </a:rPr>
              <a:t> </a:t>
            </a:r>
            <a:r>
              <a:rPr lang="id-ID" sz="2000" dirty="0" smtClean="0">
                <a:solidFill>
                  <a:srgbClr val="002060"/>
                </a:solidFill>
                <a:latin typeface="Calibri" pitchFamily="34" charset="0"/>
                <a:cs typeface="Arial" pitchFamily="34" charset="0"/>
              </a:rPr>
              <a:t>(Penjelasan P</a:t>
            </a:r>
            <a:r>
              <a:rPr lang="en-US" sz="2000" dirty="0" err="1" smtClean="0">
                <a:solidFill>
                  <a:srgbClr val="002060"/>
                </a:solidFill>
                <a:latin typeface="Calibri" pitchFamily="34" charset="0"/>
                <a:cs typeface="Arial" pitchFamily="34" charset="0"/>
              </a:rPr>
              <a:t>asal</a:t>
            </a:r>
            <a:r>
              <a:rPr lang="en-US" sz="2000" dirty="0" smtClean="0">
                <a:solidFill>
                  <a:srgbClr val="002060"/>
                </a:solidFill>
                <a:latin typeface="Calibri" pitchFamily="34" charset="0"/>
                <a:cs typeface="Arial" pitchFamily="34" charset="0"/>
              </a:rPr>
              <a:t> 8 U</a:t>
            </a:r>
            <a:r>
              <a:rPr lang="id-ID" sz="2000" dirty="0" smtClean="0">
                <a:solidFill>
                  <a:srgbClr val="002060"/>
                </a:solidFill>
                <a:latin typeface="Calibri" pitchFamily="34" charset="0"/>
                <a:cs typeface="Arial" pitchFamily="34" charset="0"/>
              </a:rPr>
              <a:t>U. No. </a:t>
            </a:r>
            <a:r>
              <a:rPr lang="en-US" sz="2000" dirty="0" smtClean="0">
                <a:solidFill>
                  <a:srgbClr val="002060"/>
                </a:solidFill>
                <a:latin typeface="Calibri" pitchFamily="34" charset="0"/>
                <a:cs typeface="Arial" pitchFamily="34" charset="0"/>
              </a:rPr>
              <a:t>16 </a:t>
            </a:r>
            <a:r>
              <a:rPr lang="en-US" sz="2000" dirty="0" err="1" smtClean="0">
                <a:solidFill>
                  <a:srgbClr val="002060"/>
                </a:solidFill>
                <a:latin typeface="Calibri" pitchFamily="34" charset="0"/>
                <a:cs typeface="Arial" pitchFamily="34" charset="0"/>
              </a:rPr>
              <a:t>Tahun</a:t>
            </a:r>
            <a:r>
              <a:rPr lang="en-US" sz="2000" dirty="0" smtClean="0">
                <a:solidFill>
                  <a:srgbClr val="002060"/>
                </a:solidFill>
                <a:latin typeface="Calibri" pitchFamily="34" charset="0"/>
                <a:cs typeface="Arial" pitchFamily="34" charset="0"/>
              </a:rPr>
              <a:t> 2001 </a:t>
            </a:r>
            <a:r>
              <a:rPr lang="en-US" sz="2000" dirty="0" err="1" smtClean="0">
                <a:solidFill>
                  <a:srgbClr val="002060"/>
                </a:solidFill>
                <a:latin typeface="Calibri" pitchFamily="34" charset="0"/>
                <a:cs typeface="Arial" pitchFamily="34" charset="0"/>
              </a:rPr>
              <a:t>tentang</a:t>
            </a:r>
            <a:r>
              <a:rPr lang="en-US" sz="2000" dirty="0" smtClean="0">
                <a:solidFill>
                  <a:srgbClr val="002060"/>
                </a:solidFill>
                <a:latin typeface="Calibri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Calibri" pitchFamily="34" charset="0"/>
                <a:cs typeface="Arial" pitchFamily="34" charset="0"/>
              </a:rPr>
              <a:t>Yayasan</a:t>
            </a:r>
            <a:r>
              <a:rPr lang="id-ID" sz="2000" dirty="0" smtClean="0">
                <a:solidFill>
                  <a:srgbClr val="002060"/>
                </a:solidFill>
                <a:latin typeface="Calibri" pitchFamily="34" charset="0"/>
                <a:cs typeface="Arial" pitchFamily="34" charset="0"/>
              </a:rPr>
              <a:t>). </a:t>
            </a:r>
          </a:p>
          <a:p>
            <a:pPr marL="715963" indent="-350838" algn="just"/>
            <a:r>
              <a:rPr lang="id-ID" sz="1200" dirty="0" smtClean="0">
                <a:solidFill>
                  <a:srgbClr val="002060"/>
                </a:solidFill>
                <a:latin typeface="Calibri" pitchFamily="34" charset="0"/>
                <a:cs typeface="Arial" pitchFamily="34" charset="0"/>
              </a:rPr>
              <a:t>	</a:t>
            </a:r>
          </a:p>
          <a:p>
            <a:pPr marL="715963" indent="-350838" algn="just"/>
            <a:r>
              <a:rPr lang="id-ID" sz="2000" dirty="0" smtClean="0">
                <a:solidFill>
                  <a:srgbClr val="002060"/>
                </a:solidFill>
                <a:latin typeface="Calibri" pitchFamily="34" charset="0"/>
                <a:cs typeface="Arial" pitchFamily="34" charset="0"/>
              </a:rPr>
              <a:t>	P</a:t>
            </a:r>
            <a:r>
              <a:rPr lang="en-US" sz="2000" dirty="0" err="1" smtClean="0">
                <a:solidFill>
                  <a:srgbClr val="002060"/>
                </a:solidFill>
                <a:latin typeface="Calibri" pitchFamily="34" charset="0"/>
                <a:cs typeface="Arial" pitchFamily="34" charset="0"/>
              </a:rPr>
              <a:t>enyelenggara</a:t>
            </a:r>
            <a:r>
              <a:rPr lang="en-US" sz="2000" dirty="0" smtClean="0">
                <a:solidFill>
                  <a:srgbClr val="002060"/>
                </a:solidFill>
                <a:latin typeface="Calibri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Calibri" pitchFamily="34" charset="0"/>
                <a:cs typeface="Arial" pitchFamily="34" charset="0"/>
              </a:rPr>
              <a:t>pendidikan</a:t>
            </a:r>
            <a:r>
              <a:rPr lang="en-US" sz="2000" dirty="0" smtClean="0">
                <a:solidFill>
                  <a:srgbClr val="002060"/>
                </a:solidFill>
                <a:latin typeface="Calibri" pitchFamily="34" charset="0"/>
                <a:cs typeface="Arial" pitchFamily="34" charset="0"/>
              </a:rPr>
              <a:t> </a:t>
            </a:r>
            <a:r>
              <a:rPr lang="id-ID" sz="2000" dirty="0" smtClean="0">
                <a:solidFill>
                  <a:srgbClr val="002060"/>
                </a:solidFill>
                <a:latin typeface="Calibri" pitchFamily="34" charset="0"/>
                <a:cs typeface="Arial" pitchFamily="34" charset="0"/>
              </a:rPr>
              <a:t>melalui </a:t>
            </a:r>
            <a:r>
              <a:rPr lang="en-US" sz="2000" b="1" dirty="0" err="1" smtClean="0">
                <a:solidFill>
                  <a:srgbClr val="002060"/>
                </a:solidFill>
                <a:latin typeface="Calibri" pitchFamily="34" charset="0"/>
                <a:cs typeface="Arial" pitchFamily="34" charset="0"/>
              </a:rPr>
              <a:t>badan</a:t>
            </a:r>
            <a:r>
              <a:rPr lang="en-US" sz="2000" b="1" dirty="0" smtClean="0">
                <a:solidFill>
                  <a:srgbClr val="002060"/>
                </a:solidFill>
                <a:latin typeface="Calibri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solidFill>
                  <a:srgbClr val="002060"/>
                </a:solidFill>
                <a:latin typeface="Calibri" pitchFamily="34" charset="0"/>
                <a:cs typeface="Arial" pitchFamily="34" charset="0"/>
              </a:rPr>
              <a:t>usaha</a:t>
            </a:r>
            <a:r>
              <a:rPr lang="en-US" sz="2000" dirty="0" smtClean="0">
                <a:solidFill>
                  <a:srgbClr val="002060"/>
                </a:solidFill>
                <a:latin typeface="Calibri" pitchFamily="34" charset="0"/>
                <a:cs typeface="Arial" pitchFamily="34" charset="0"/>
              </a:rPr>
              <a:t> </a:t>
            </a:r>
            <a:r>
              <a:rPr lang="id-ID" sz="2000" dirty="0" smtClean="0">
                <a:solidFill>
                  <a:srgbClr val="002060"/>
                </a:solidFill>
                <a:latin typeface="Calibri" pitchFamily="34" charset="0"/>
                <a:cs typeface="Arial" pitchFamily="34" charset="0"/>
              </a:rPr>
              <a:t>ber</a:t>
            </a:r>
            <a:r>
              <a:rPr lang="en-US" sz="2000" dirty="0" err="1" smtClean="0">
                <a:solidFill>
                  <a:srgbClr val="002060"/>
                </a:solidFill>
                <a:latin typeface="Calibri" pitchFamily="34" charset="0"/>
                <a:cs typeface="Arial" pitchFamily="34" charset="0"/>
              </a:rPr>
              <a:t>tujuan</a:t>
            </a:r>
            <a:r>
              <a:rPr lang="en-US" sz="2000" dirty="0" smtClean="0">
                <a:solidFill>
                  <a:srgbClr val="002060"/>
                </a:solidFill>
                <a:latin typeface="Calibri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Calibri" pitchFamily="34" charset="0"/>
                <a:cs typeface="Arial" pitchFamily="34" charset="0"/>
              </a:rPr>
              <a:t>mencari</a:t>
            </a:r>
            <a:r>
              <a:rPr lang="id-ID" sz="2000" dirty="0" smtClean="0">
                <a:solidFill>
                  <a:srgbClr val="002060"/>
                </a:solidFill>
                <a:latin typeface="Calibri" pitchFamily="34" charset="0"/>
                <a:cs typeface="Arial" pitchFamily="34" charset="0"/>
              </a:rPr>
              <a:t> </a:t>
            </a:r>
            <a:r>
              <a:rPr lang="id-ID" sz="2000" b="1" dirty="0" smtClean="0">
                <a:solidFill>
                  <a:srgbClr val="002060"/>
                </a:solidFill>
                <a:latin typeface="Calibri" pitchFamily="34" charset="0"/>
                <a:cs typeface="Arial" pitchFamily="34" charset="0"/>
              </a:rPr>
              <a:t>laba</a:t>
            </a:r>
            <a:r>
              <a:rPr lang="en-US" sz="2000" dirty="0" smtClean="0">
                <a:solidFill>
                  <a:srgbClr val="002060"/>
                </a:solidFill>
                <a:latin typeface="Calibri" pitchFamily="34" charset="0"/>
                <a:cs typeface="Arial" pitchFamily="34" charset="0"/>
              </a:rPr>
              <a:t>, </a:t>
            </a:r>
            <a:r>
              <a:rPr lang="en-US" sz="2000" dirty="0" err="1" smtClean="0">
                <a:solidFill>
                  <a:srgbClr val="002060"/>
                </a:solidFill>
                <a:latin typeface="Calibri" pitchFamily="34" charset="0"/>
                <a:cs typeface="Arial" pitchFamily="34" charset="0"/>
              </a:rPr>
              <a:t>bertentangan</a:t>
            </a:r>
            <a:r>
              <a:rPr lang="en-US" sz="2000" dirty="0" smtClean="0">
                <a:solidFill>
                  <a:srgbClr val="002060"/>
                </a:solidFill>
                <a:latin typeface="Calibri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Calibri" pitchFamily="34" charset="0"/>
                <a:cs typeface="Arial" pitchFamily="34" charset="0"/>
              </a:rPr>
              <a:t>dengan</a:t>
            </a:r>
            <a:r>
              <a:rPr lang="en-US" sz="2000" dirty="0" smtClean="0">
                <a:solidFill>
                  <a:srgbClr val="002060"/>
                </a:solidFill>
                <a:latin typeface="Calibri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Calibri" pitchFamily="34" charset="0"/>
                <a:cs typeface="Arial" pitchFamily="34" charset="0"/>
              </a:rPr>
              <a:t>prinsip</a:t>
            </a:r>
            <a:r>
              <a:rPr lang="en-US" sz="2000" dirty="0" smtClean="0">
                <a:solidFill>
                  <a:srgbClr val="002060"/>
                </a:solidFill>
                <a:latin typeface="Calibri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Calibri" pitchFamily="34" charset="0"/>
                <a:cs typeface="Arial" pitchFamily="34" charset="0"/>
              </a:rPr>
              <a:t>nirlaba</a:t>
            </a:r>
            <a:r>
              <a:rPr lang="en-US" sz="2000" dirty="0" smtClean="0">
                <a:solidFill>
                  <a:srgbClr val="002060"/>
                </a:solidFill>
                <a:latin typeface="Calibri" pitchFamily="34" charset="0"/>
                <a:cs typeface="Arial" pitchFamily="34" charset="0"/>
              </a:rPr>
              <a:t> </a:t>
            </a:r>
            <a:r>
              <a:rPr lang="id-ID" sz="2000" dirty="0" smtClean="0">
                <a:solidFill>
                  <a:srgbClr val="002060"/>
                </a:solidFill>
                <a:latin typeface="Calibri" pitchFamily="34" charset="0"/>
                <a:cs typeface="Arial" pitchFamily="34" charset="0"/>
              </a:rPr>
              <a:t>dalam pendidikan (</a:t>
            </a:r>
            <a:r>
              <a:rPr lang="en-US" sz="2000" dirty="0" err="1" smtClean="0">
                <a:solidFill>
                  <a:srgbClr val="002060"/>
                </a:solidFill>
                <a:latin typeface="Calibri" pitchFamily="34" charset="0"/>
                <a:cs typeface="Arial" pitchFamily="34" charset="0"/>
              </a:rPr>
              <a:t>Pasal</a:t>
            </a:r>
            <a:r>
              <a:rPr lang="en-US" sz="2000" dirty="0" smtClean="0">
                <a:solidFill>
                  <a:srgbClr val="002060"/>
                </a:solidFill>
                <a:latin typeface="Calibri" pitchFamily="34" charset="0"/>
                <a:cs typeface="Arial" pitchFamily="34" charset="0"/>
              </a:rPr>
              <a:t> 53 </a:t>
            </a:r>
            <a:r>
              <a:rPr lang="en-US" sz="2000" dirty="0" err="1" smtClean="0">
                <a:solidFill>
                  <a:srgbClr val="002060"/>
                </a:solidFill>
                <a:latin typeface="Calibri" pitchFamily="34" charset="0"/>
                <a:cs typeface="Arial" pitchFamily="34" charset="0"/>
              </a:rPr>
              <a:t>ayat</a:t>
            </a:r>
            <a:r>
              <a:rPr lang="en-US" sz="2000" dirty="0" smtClean="0">
                <a:solidFill>
                  <a:srgbClr val="002060"/>
                </a:solidFill>
                <a:latin typeface="Calibri" pitchFamily="34" charset="0"/>
                <a:cs typeface="Arial" pitchFamily="34" charset="0"/>
              </a:rPr>
              <a:t> (3) U</a:t>
            </a:r>
            <a:r>
              <a:rPr lang="id-ID" sz="2000" dirty="0" smtClean="0">
                <a:solidFill>
                  <a:srgbClr val="002060"/>
                </a:solidFill>
                <a:latin typeface="Calibri" pitchFamily="34" charset="0"/>
                <a:cs typeface="Arial" pitchFamily="34" charset="0"/>
              </a:rPr>
              <a:t>U</a:t>
            </a:r>
            <a:r>
              <a:rPr lang="en-US" sz="2000" dirty="0" smtClean="0">
                <a:solidFill>
                  <a:srgbClr val="002060"/>
                </a:solidFill>
                <a:latin typeface="Calibri" pitchFamily="34" charset="0"/>
                <a:cs typeface="Arial" pitchFamily="34" charset="0"/>
              </a:rPr>
              <a:t>.</a:t>
            </a:r>
            <a:r>
              <a:rPr lang="id-ID" sz="2000" dirty="0" smtClean="0">
                <a:solidFill>
                  <a:srgbClr val="002060"/>
                </a:solidFill>
                <a:latin typeface="Calibri" pitchFamily="34" charset="0"/>
                <a:cs typeface="Arial" pitchFamily="34" charset="0"/>
              </a:rPr>
              <a:t> Sisdiknas). </a:t>
            </a:r>
          </a:p>
          <a:p>
            <a:pPr marL="715963" indent="-350838" algn="just"/>
            <a:endParaRPr lang="id-ID" sz="1200" dirty="0" smtClean="0">
              <a:solidFill>
                <a:srgbClr val="002060"/>
              </a:solidFill>
              <a:latin typeface="Calibri" pitchFamily="34" charset="0"/>
              <a:cs typeface="Arial" pitchFamily="34" charset="0"/>
            </a:endParaRPr>
          </a:p>
          <a:p>
            <a:pPr marL="715963" indent="-350838" algn="just"/>
            <a:r>
              <a:rPr lang="id-ID" sz="2000" dirty="0" smtClean="0">
                <a:solidFill>
                  <a:srgbClr val="002060"/>
                </a:solidFill>
                <a:latin typeface="Calibri" pitchFamily="34" charset="0"/>
                <a:cs typeface="Arial" pitchFamily="34" charset="0"/>
              </a:rPr>
              <a:t>	Semula penyelesaian masalah ini akan dilakukan dengan mengakui yayasan tersebut sebagai BHP Penyelenggara berdasarkan UU BHP, </a:t>
            </a:r>
            <a:r>
              <a:rPr lang="id-ID" sz="2000" b="1" dirty="0" smtClean="0">
                <a:solidFill>
                  <a:srgbClr val="002060"/>
                </a:solidFill>
                <a:latin typeface="Calibri" pitchFamily="34" charset="0"/>
                <a:cs typeface="Arial" pitchFamily="34" charset="0"/>
              </a:rPr>
              <a:t>tanpa mengubah bentuk badan hukum yayasan</a:t>
            </a:r>
            <a:r>
              <a:rPr lang="id-ID" sz="2000" dirty="0" smtClean="0">
                <a:solidFill>
                  <a:srgbClr val="002060"/>
                </a:solidFill>
                <a:latin typeface="Calibri" pitchFamily="34" charset="0"/>
                <a:cs typeface="Arial" pitchFamily="34" charset="0"/>
              </a:rPr>
              <a:t> atau </a:t>
            </a:r>
            <a:r>
              <a:rPr lang="id-ID" sz="2000" b="1" dirty="0" smtClean="0">
                <a:solidFill>
                  <a:srgbClr val="002060"/>
                </a:solidFill>
                <a:latin typeface="Calibri" pitchFamily="34" charset="0"/>
                <a:cs typeface="Arial" pitchFamily="34" charset="0"/>
              </a:rPr>
              <a:t>tetap berbentuk yayasan</a:t>
            </a:r>
            <a:r>
              <a:rPr lang="id-ID" sz="2000" dirty="0" smtClean="0">
                <a:solidFill>
                  <a:srgbClr val="002060"/>
                </a:solidFill>
                <a:latin typeface="Calibri" pitchFamily="34" charset="0"/>
                <a:cs typeface="Arial" pitchFamily="34" charset="0"/>
              </a:rPr>
              <a:t>.</a:t>
            </a:r>
          </a:p>
          <a:p>
            <a:pPr marL="365125" lvl="0" indent="-365125" algn="just"/>
            <a:endParaRPr lang="id-ID" sz="2000" dirty="0" smtClean="0">
              <a:solidFill>
                <a:srgbClr val="002060"/>
              </a:solidFill>
              <a:latin typeface="Calibri" pitchFamily="34" charset="0"/>
              <a:cs typeface="Arial" pitchFamily="34" charset="0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3512EE-E80A-49B6-9057-85462308C041}" type="slidenum">
              <a:rPr lang="id-ID" smtClean="0"/>
              <a:pPr/>
              <a:t>13</a:t>
            </a:fld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00034" y="1000108"/>
            <a:ext cx="8072494" cy="50013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d-ID" sz="2400" b="1" dirty="0" smtClean="0">
                <a:solidFill>
                  <a:srgbClr val="002060"/>
                </a:solidFill>
                <a:latin typeface="Calibri" pitchFamily="34" charset="0"/>
                <a:cs typeface="Arial" pitchFamily="34" charset="0"/>
              </a:rPr>
              <a:t>IMPLIKASI </a:t>
            </a:r>
            <a:r>
              <a:rPr lang="en-US" sz="2400" b="1" dirty="0" err="1" smtClean="0">
                <a:solidFill>
                  <a:srgbClr val="002060"/>
                </a:solidFill>
                <a:latin typeface="Calibri" pitchFamily="34" charset="0"/>
                <a:cs typeface="Arial" pitchFamily="34" charset="0"/>
              </a:rPr>
              <a:t>PUTUSAN</a:t>
            </a:r>
            <a:r>
              <a:rPr lang="en-US" sz="2400" b="1" dirty="0" smtClean="0">
                <a:solidFill>
                  <a:srgbClr val="002060"/>
                </a:solidFill>
                <a:latin typeface="Calibri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Calibri" pitchFamily="34" charset="0"/>
                <a:cs typeface="Arial" pitchFamily="34" charset="0"/>
              </a:rPr>
              <a:t>MAHKAMAH</a:t>
            </a:r>
            <a:r>
              <a:rPr lang="en-US" sz="2400" b="1" dirty="0" smtClean="0">
                <a:solidFill>
                  <a:srgbClr val="002060"/>
                </a:solidFill>
                <a:latin typeface="Calibri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Calibri" pitchFamily="34" charset="0"/>
                <a:cs typeface="Arial" pitchFamily="34" charset="0"/>
              </a:rPr>
              <a:t>KONSTITUSI</a:t>
            </a:r>
            <a:r>
              <a:rPr lang="en-US" sz="2400" b="1" dirty="0" smtClean="0">
                <a:solidFill>
                  <a:srgbClr val="002060"/>
                </a:solidFill>
                <a:latin typeface="Calibri" pitchFamily="34" charset="0"/>
                <a:cs typeface="Arial" pitchFamily="34" charset="0"/>
              </a:rPr>
              <a:t> </a:t>
            </a:r>
            <a:r>
              <a:rPr lang="id-ID" sz="2400" b="1" dirty="0" smtClean="0">
                <a:solidFill>
                  <a:srgbClr val="002060"/>
                </a:solidFill>
                <a:latin typeface="Calibri" pitchFamily="34" charset="0"/>
                <a:cs typeface="Arial" pitchFamily="34" charset="0"/>
              </a:rPr>
              <a:t>(5)</a:t>
            </a:r>
          </a:p>
          <a:p>
            <a:pPr algn="just"/>
            <a:endParaRPr lang="id-ID" sz="1100" b="1" dirty="0" smtClean="0">
              <a:solidFill>
                <a:srgbClr val="002060"/>
              </a:solidFill>
              <a:latin typeface="Calibri" pitchFamily="34" charset="0"/>
              <a:cs typeface="Arial" pitchFamily="34" charset="0"/>
            </a:endParaRPr>
          </a:p>
          <a:p>
            <a:pPr marL="715963" lvl="0" indent="-350838" algn="just">
              <a:buAutoNum type="alphaLcPeriod" startAt="2"/>
            </a:pPr>
            <a:r>
              <a:rPr lang="id-ID" sz="2000" dirty="0" smtClean="0">
                <a:solidFill>
                  <a:srgbClr val="002060"/>
                </a:solidFill>
                <a:latin typeface="Calibri" pitchFamily="34" charset="0"/>
              </a:rPr>
              <a:t>Pasal 39 PP. No. 63 Tahun 2008 Tentang Pelaksanaan UU. Tentang Yayasan beserta Penjelasannya, menyatakan: </a:t>
            </a:r>
          </a:p>
          <a:p>
            <a:pPr marL="715963" lvl="0" indent="-350838" algn="just"/>
            <a:r>
              <a:rPr lang="id-ID" sz="2000" dirty="0" smtClean="0">
                <a:solidFill>
                  <a:srgbClr val="002060"/>
                </a:solidFill>
                <a:latin typeface="Calibri" pitchFamily="34" charset="0"/>
              </a:rPr>
              <a:t>	“Yayasan yang sampai dengan tanggal </a:t>
            </a:r>
            <a:r>
              <a:rPr lang="id-ID" sz="2000" b="1" dirty="0" smtClean="0">
                <a:solidFill>
                  <a:srgbClr val="002060"/>
                </a:solidFill>
                <a:latin typeface="Calibri" pitchFamily="34" charset="0"/>
              </a:rPr>
              <a:t>6 Oktober 2008 </a:t>
            </a:r>
            <a:r>
              <a:rPr lang="id-ID" sz="2000" dirty="0" smtClean="0">
                <a:solidFill>
                  <a:srgbClr val="002060"/>
                </a:solidFill>
                <a:latin typeface="Calibri" pitchFamily="34" charset="0"/>
              </a:rPr>
              <a:t>belum menyesuaikan dengan UU, Yayasan, tidak boleh lagi menggunakan kata “yayasan” serta harus bubar dan melikuidasi kekayaannya”. </a:t>
            </a:r>
          </a:p>
          <a:p>
            <a:pPr marL="715963" lvl="0" indent="-350838" algn="just"/>
            <a:endParaRPr lang="id-ID" sz="1200" dirty="0" smtClean="0">
              <a:solidFill>
                <a:srgbClr val="002060"/>
              </a:solidFill>
              <a:latin typeface="Calibri" pitchFamily="34" charset="0"/>
            </a:endParaRPr>
          </a:p>
          <a:p>
            <a:pPr marL="715963" lvl="0" indent="-350838" algn="just"/>
            <a:r>
              <a:rPr lang="id-ID" sz="2000" dirty="0" smtClean="0">
                <a:solidFill>
                  <a:srgbClr val="002060"/>
                </a:solidFill>
                <a:latin typeface="Calibri" pitchFamily="34" charset="0"/>
              </a:rPr>
              <a:t>	Hingga saat ini </a:t>
            </a:r>
            <a:r>
              <a:rPr lang="en-AU" sz="2000" dirty="0" err="1" smtClean="0">
                <a:solidFill>
                  <a:srgbClr val="002060"/>
                </a:solidFill>
                <a:latin typeface="Calibri" pitchFamily="34" charset="0"/>
              </a:rPr>
              <a:t>diperkirakan</a:t>
            </a:r>
            <a:r>
              <a:rPr lang="en-AU" sz="2000" dirty="0" smtClean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id-ID" sz="2000" dirty="0" smtClean="0">
                <a:solidFill>
                  <a:srgbClr val="002060"/>
                </a:solidFill>
                <a:latin typeface="Calibri" pitchFamily="34" charset="0"/>
              </a:rPr>
              <a:t>ribuan yayasan penyelenggara pendidikan yang </a:t>
            </a:r>
            <a:r>
              <a:rPr lang="id-ID" sz="2000" b="1" dirty="0" smtClean="0">
                <a:solidFill>
                  <a:srgbClr val="002060"/>
                </a:solidFill>
                <a:latin typeface="Calibri" pitchFamily="34" charset="0"/>
              </a:rPr>
              <a:t>belum</a:t>
            </a:r>
            <a:r>
              <a:rPr lang="id-ID" sz="2000" dirty="0" smtClean="0">
                <a:solidFill>
                  <a:srgbClr val="002060"/>
                </a:solidFill>
                <a:latin typeface="Calibri" pitchFamily="34" charset="0"/>
              </a:rPr>
              <a:t> menyesuaikan pada </a:t>
            </a:r>
            <a:r>
              <a:rPr lang="id-ID" sz="2000" smtClean="0">
                <a:solidFill>
                  <a:srgbClr val="002060"/>
                </a:solidFill>
                <a:latin typeface="Calibri" pitchFamily="34" charset="0"/>
              </a:rPr>
              <a:t>UU. Yayasan</a:t>
            </a:r>
            <a:r>
              <a:rPr lang="id-ID" sz="2000" dirty="0" smtClean="0">
                <a:solidFill>
                  <a:srgbClr val="002060"/>
                </a:solidFill>
                <a:latin typeface="Calibri" pitchFamily="34" charset="0"/>
              </a:rPr>
              <a:t>, sehingga harus bubar dan dilikuidasi kekayaannya. </a:t>
            </a:r>
          </a:p>
          <a:p>
            <a:pPr marL="715963" lvl="0" indent="-350838" algn="just"/>
            <a:endParaRPr lang="id-ID" sz="1200" dirty="0" smtClean="0">
              <a:solidFill>
                <a:srgbClr val="002060"/>
              </a:solidFill>
              <a:latin typeface="Calibri" pitchFamily="34" charset="0"/>
            </a:endParaRPr>
          </a:p>
          <a:p>
            <a:pPr marL="715963" lvl="0" indent="-350838" algn="just"/>
            <a:r>
              <a:rPr lang="id-ID" sz="2000" dirty="0" smtClean="0">
                <a:solidFill>
                  <a:srgbClr val="002060"/>
                </a:solidFill>
                <a:latin typeface="Calibri" pitchFamily="34" charset="0"/>
              </a:rPr>
              <a:t>	Proses pembelajaran dan ijazah yang diterbitkan sekolah atau perguruan tinggi yang tidak berbadan hukum menjadi ilegal. Semula penyelesaian masalah ini akan dilakukan dengan </a:t>
            </a:r>
            <a:r>
              <a:rPr lang="id-ID" sz="2000" b="1" dirty="0" smtClean="0">
                <a:solidFill>
                  <a:srgbClr val="002060"/>
                </a:solidFill>
                <a:latin typeface="Calibri" pitchFamily="34" charset="0"/>
              </a:rPr>
              <a:t>pendirian BHP Masyarakat</a:t>
            </a:r>
            <a:r>
              <a:rPr lang="id-ID" sz="2000" dirty="0" smtClean="0">
                <a:solidFill>
                  <a:srgbClr val="002060"/>
                </a:solidFill>
                <a:latin typeface="Calibri" pitchFamily="34" charset="0"/>
              </a:rPr>
              <a:t> berdasarkan UU BHP oleh para pendiri yayasan tersebut.</a:t>
            </a:r>
          </a:p>
          <a:p>
            <a:pPr marL="365125" lvl="0" indent="-365125" algn="just"/>
            <a:endParaRPr lang="id-ID" sz="2000" dirty="0" smtClean="0">
              <a:solidFill>
                <a:srgbClr val="002060"/>
              </a:solidFill>
              <a:latin typeface="Calibri" pitchFamily="34" charset="0"/>
              <a:cs typeface="Arial" pitchFamily="34" charset="0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3512EE-E80A-49B6-9057-85462308C041}" type="slidenum">
              <a:rPr lang="id-ID" smtClean="0"/>
              <a:pPr/>
              <a:t>14</a:t>
            </a:fld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71472" y="1000108"/>
            <a:ext cx="8001056" cy="46474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d-ID" sz="2400" b="1" dirty="0" smtClean="0">
                <a:solidFill>
                  <a:srgbClr val="002060"/>
                </a:solidFill>
                <a:latin typeface="Calibri" pitchFamily="34" charset="0"/>
              </a:rPr>
              <a:t>IMPLIKASI </a:t>
            </a:r>
            <a:r>
              <a:rPr lang="en-US" sz="2400" b="1" dirty="0" err="1" smtClean="0">
                <a:solidFill>
                  <a:srgbClr val="002060"/>
                </a:solidFill>
                <a:latin typeface="Calibri" pitchFamily="34" charset="0"/>
              </a:rPr>
              <a:t>PUTUSAN</a:t>
            </a:r>
            <a:r>
              <a:rPr lang="en-US" sz="2400" b="1" dirty="0" smtClean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Calibri" pitchFamily="34" charset="0"/>
              </a:rPr>
              <a:t>MAHKAMAH</a:t>
            </a:r>
            <a:r>
              <a:rPr lang="en-US" sz="2400" b="1" dirty="0" smtClean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Calibri" pitchFamily="34" charset="0"/>
              </a:rPr>
              <a:t>KONSTITUSI</a:t>
            </a:r>
            <a:r>
              <a:rPr lang="en-US" sz="2400" b="1" dirty="0" smtClean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id-ID" sz="2400" b="1" dirty="0" smtClean="0">
                <a:solidFill>
                  <a:srgbClr val="002060"/>
                </a:solidFill>
                <a:latin typeface="Calibri" pitchFamily="34" charset="0"/>
              </a:rPr>
              <a:t>(7)</a:t>
            </a:r>
          </a:p>
          <a:p>
            <a:pPr algn="just"/>
            <a:endParaRPr lang="id-ID" sz="1100" b="1" dirty="0" smtClean="0">
              <a:solidFill>
                <a:srgbClr val="002060"/>
              </a:solidFill>
              <a:latin typeface="Calibri" pitchFamily="34" charset="0"/>
            </a:endParaRPr>
          </a:p>
          <a:p>
            <a:pPr marL="365125" lvl="0" indent="-365125" algn="just">
              <a:buAutoNum type="arabicPeriod" startAt="4"/>
            </a:pPr>
            <a:r>
              <a:rPr lang="id-ID" sz="2000" dirty="0" smtClean="0">
                <a:solidFill>
                  <a:srgbClr val="002060"/>
                </a:solidFill>
                <a:latin typeface="Calibri" pitchFamily="34" charset="0"/>
              </a:rPr>
              <a:t>P</a:t>
            </a:r>
            <a:r>
              <a:rPr lang="en-US" sz="2000" dirty="0" err="1" smtClean="0">
                <a:solidFill>
                  <a:srgbClr val="002060"/>
                </a:solidFill>
                <a:latin typeface="Calibri" pitchFamily="34" charset="0"/>
              </a:rPr>
              <a:t>enyelenggaraan</a:t>
            </a:r>
            <a:r>
              <a:rPr lang="en-US" sz="2000" dirty="0" smtClean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Calibri" pitchFamily="34" charset="0"/>
              </a:rPr>
              <a:t>pendidikan</a:t>
            </a:r>
            <a:r>
              <a:rPr lang="en-US" sz="2000" dirty="0" smtClean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Calibri" pitchFamily="34" charset="0"/>
              </a:rPr>
              <a:t>kedinasan</a:t>
            </a:r>
            <a:r>
              <a:rPr lang="en-US" sz="2000" dirty="0" smtClean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Calibri" pitchFamily="34" charset="0"/>
              </a:rPr>
              <a:t>sebagaimana</a:t>
            </a:r>
            <a:r>
              <a:rPr lang="en-US" sz="2000" dirty="0" smtClean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Calibri" pitchFamily="34" charset="0"/>
              </a:rPr>
              <a:t>diatur</a:t>
            </a:r>
            <a:r>
              <a:rPr lang="en-US" sz="2000" dirty="0" smtClean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Calibri" pitchFamily="34" charset="0"/>
              </a:rPr>
              <a:t>dalam</a:t>
            </a:r>
            <a:r>
              <a:rPr lang="en-US" sz="2000" dirty="0" smtClean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id-ID" sz="2000" dirty="0" smtClean="0">
                <a:solidFill>
                  <a:srgbClr val="002060"/>
                </a:solidFill>
                <a:latin typeface="Calibri" pitchFamily="34" charset="0"/>
              </a:rPr>
              <a:t>PP. </a:t>
            </a:r>
            <a:r>
              <a:rPr lang="en-US" sz="2000" dirty="0" smtClean="0">
                <a:solidFill>
                  <a:srgbClr val="002060"/>
                </a:solidFill>
                <a:latin typeface="Calibri" pitchFamily="34" charset="0"/>
              </a:rPr>
              <a:t>N</a:t>
            </a:r>
            <a:r>
              <a:rPr lang="id-ID" sz="2000" dirty="0" smtClean="0">
                <a:solidFill>
                  <a:srgbClr val="002060"/>
                </a:solidFill>
                <a:latin typeface="Calibri" pitchFamily="34" charset="0"/>
              </a:rPr>
              <a:t>o.</a:t>
            </a:r>
            <a:r>
              <a:rPr lang="en-US" sz="2000" dirty="0" smtClean="0">
                <a:solidFill>
                  <a:srgbClr val="002060"/>
                </a:solidFill>
                <a:latin typeface="Calibri" pitchFamily="34" charset="0"/>
              </a:rPr>
              <a:t> 14 </a:t>
            </a:r>
            <a:r>
              <a:rPr lang="en-US" sz="2000" dirty="0" err="1" smtClean="0">
                <a:solidFill>
                  <a:srgbClr val="002060"/>
                </a:solidFill>
                <a:latin typeface="Calibri" pitchFamily="34" charset="0"/>
              </a:rPr>
              <a:t>Tahun</a:t>
            </a:r>
            <a:r>
              <a:rPr lang="en-US" sz="2000" dirty="0" smtClean="0">
                <a:solidFill>
                  <a:srgbClr val="002060"/>
                </a:solidFill>
                <a:latin typeface="Calibri" pitchFamily="34" charset="0"/>
              </a:rPr>
              <a:t> 2010 yang </a:t>
            </a:r>
            <a:r>
              <a:rPr lang="en-US" sz="2000" dirty="0" err="1" smtClean="0">
                <a:solidFill>
                  <a:srgbClr val="002060"/>
                </a:solidFill>
                <a:latin typeface="Calibri" pitchFamily="34" charset="0"/>
              </a:rPr>
              <a:t>baru</a:t>
            </a:r>
            <a:r>
              <a:rPr lang="en-US" sz="2000" dirty="0" smtClean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Calibri" pitchFamily="34" charset="0"/>
              </a:rPr>
              <a:t>saja</a:t>
            </a:r>
            <a:r>
              <a:rPr lang="en-US" sz="2000" dirty="0" smtClean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Calibri" pitchFamily="34" charset="0"/>
              </a:rPr>
              <a:t>ditetapkan</a:t>
            </a:r>
            <a:r>
              <a:rPr lang="en-US" sz="2000" dirty="0" smtClean="0">
                <a:solidFill>
                  <a:srgbClr val="002060"/>
                </a:solidFill>
                <a:latin typeface="Calibri" pitchFamily="34" charset="0"/>
              </a:rPr>
              <a:t>, </a:t>
            </a:r>
            <a:r>
              <a:rPr lang="en-US" sz="2000" dirty="0" err="1" smtClean="0">
                <a:solidFill>
                  <a:srgbClr val="002060"/>
                </a:solidFill>
                <a:latin typeface="Calibri" pitchFamily="34" charset="0"/>
              </a:rPr>
              <a:t>harus</a:t>
            </a:r>
            <a:r>
              <a:rPr lang="en-US" sz="2000" dirty="0" smtClean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Calibri" pitchFamily="34" charset="0"/>
              </a:rPr>
              <a:t>ditinjau</a:t>
            </a:r>
            <a:r>
              <a:rPr lang="en-US" sz="2000" dirty="0" smtClean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Calibri" pitchFamily="34" charset="0"/>
              </a:rPr>
              <a:t>kembali</a:t>
            </a:r>
            <a:r>
              <a:rPr lang="en-US" sz="2000" dirty="0" smtClean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Calibri" pitchFamily="34" charset="0"/>
              </a:rPr>
              <a:t>karena</a:t>
            </a:r>
            <a:r>
              <a:rPr lang="en-US" sz="2000" dirty="0" smtClean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Calibri" pitchFamily="34" charset="0"/>
              </a:rPr>
              <a:t>Peraturan</a:t>
            </a:r>
            <a:r>
              <a:rPr lang="en-US" sz="2000" dirty="0" smtClean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Calibri" pitchFamily="34" charset="0"/>
              </a:rPr>
              <a:t>Pemerintah</a:t>
            </a:r>
            <a:r>
              <a:rPr lang="en-US" sz="2000" dirty="0" smtClean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Calibri" pitchFamily="34" charset="0"/>
              </a:rPr>
              <a:t>tersebut</a:t>
            </a:r>
            <a:r>
              <a:rPr lang="en-US" sz="2000" dirty="0" smtClean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Calibri" pitchFamily="34" charset="0"/>
              </a:rPr>
              <a:t>mengatur</a:t>
            </a:r>
            <a:r>
              <a:rPr lang="en-US" sz="2000" dirty="0" smtClean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Calibri" pitchFamily="34" charset="0"/>
              </a:rPr>
              <a:t>bahwa</a:t>
            </a:r>
            <a:r>
              <a:rPr lang="en-US" sz="2000" dirty="0" smtClean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Calibri" pitchFamily="34" charset="0"/>
              </a:rPr>
              <a:t>semua</a:t>
            </a:r>
            <a:r>
              <a:rPr lang="en-US" sz="2000" dirty="0" smtClean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Calibri" pitchFamily="34" charset="0"/>
              </a:rPr>
              <a:t>pendidikan</a:t>
            </a:r>
            <a:r>
              <a:rPr lang="en-US" sz="2000" dirty="0" smtClean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Calibri" pitchFamily="34" charset="0"/>
              </a:rPr>
              <a:t>kedinasan</a:t>
            </a:r>
            <a:r>
              <a:rPr lang="en-US" sz="2000" dirty="0" smtClean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Calibri" pitchFamily="34" charset="0"/>
              </a:rPr>
              <a:t>harus</a:t>
            </a:r>
            <a:r>
              <a:rPr lang="en-US" sz="2000" dirty="0" smtClean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Calibri" pitchFamily="34" charset="0"/>
              </a:rPr>
              <a:t>berbentuk</a:t>
            </a:r>
            <a:r>
              <a:rPr lang="en-US" sz="2000" dirty="0" smtClean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Calibri" pitchFamily="34" charset="0"/>
              </a:rPr>
              <a:t>badan</a:t>
            </a:r>
            <a:r>
              <a:rPr lang="en-US" sz="2000" dirty="0" smtClean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Calibri" pitchFamily="34" charset="0"/>
              </a:rPr>
              <a:t>hukum</a:t>
            </a:r>
            <a:r>
              <a:rPr lang="en-US" sz="2000" dirty="0" smtClean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Calibri" pitchFamily="34" charset="0"/>
              </a:rPr>
              <a:t>pendidikan</a:t>
            </a:r>
            <a:r>
              <a:rPr lang="id-ID" sz="2000" dirty="0" smtClean="0">
                <a:solidFill>
                  <a:srgbClr val="002060"/>
                </a:solidFill>
                <a:latin typeface="Calibri" pitchFamily="34" charset="0"/>
              </a:rPr>
              <a:t>.</a:t>
            </a:r>
          </a:p>
          <a:p>
            <a:pPr marL="365125" lvl="0" indent="-365125" algn="just">
              <a:buAutoNum type="arabicPeriod" startAt="4"/>
            </a:pPr>
            <a:endParaRPr lang="id-ID" sz="1200" dirty="0" smtClean="0">
              <a:solidFill>
                <a:srgbClr val="002060"/>
              </a:solidFill>
              <a:latin typeface="Calibri" pitchFamily="34" charset="0"/>
            </a:endParaRPr>
          </a:p>
          <a:p>
            <a:pPr marL="365125" indent="-365125" algn="just">
              <a:buFontTx/>
              <a:buAutoNum type="arabicPeriod" startAt="4"/>
            </a:pPr>
            <a:r>
              <a:rPr lang="id-ID" sz="2000" dirty="0" smtClean="0">
                <a:solidFill>
                  <a:srgbClr val="002060"/>
                </a:solidFill>
                <a:latin typeface="Calibri" pitchFamily="34" charset="0"/>
              </a:rPr>
              <a:t>P</a:t>
            </a:r>
            <a:r>
              <a:rPr lang="en-US" sz="2000" dirty="0" err="1" smtClean="0">
                <a:solidFill>
                  <a:srgbClr val="002060"/>
                </a:solidFill>
                <a:latin typeface="Calibri" pitchFamily="34" charset="0"/>
              </a:rPr>
              <a:t>endidikan</a:t>
            </a:r>
            <a:r>
              <a:rPr lang="en-US" sz="2000" dirty="0" smtClean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Calibri" pitchFamily="34" charset="0"/>
              </a:rPr>
              <a:t>tinggi</a:t>
            </a:r>
            <a:r>
              <a:rPr lang="en-US" sz="2000" dirty="0" smtClean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Calibri" pitchFamily="34" charset="0"/>
              </a:rPr>
              <a:t>kesehatan</a:t>
            </a:r>
            <a:r>
              <a:rPr lang="en-US" sz="2000" dirty="0" smtClean="0">
                <a:solidFill>
                  <a:srgbClr val="002060"/>
                </a:solidFill>
                <a:latin typeface="Calibri" pitchFamily="34" charset="0"/>
              </a:rPr>
              <a:t> (</a:t>
            </a:r>
            <a:r>
              <a:rPr lang="en-US" sz="2000" dirty="0" err="1" smtClean="0">
                <a:solidFill>
                  <a:srgbClr val="002060"/>
                </a:solidFill>
                <a:latin typeface="Calibri" pitchFamily="34" charset="0"/>
              </a:rPr>
              <a:t>berjumlah</a:t>
            </a:r>
            <a:r>
              <a:rPr lang="en-US" sz="2000" dirty="0" smtClean="0">
                <a:solidFill>
                  <a:srgbClr val="002060"/>
                </a:solidFill>
                <a:latin typeface="Calibri" pitchFamily="34" charset="0"/>
              </a:rPr>
              <a:t> 98) yang </a:t>
            </a:r>
            <a:r>
              <a:rPr lang="en-US" sz="2000" dirty="0" err="1" smtClean="0">
                <a:solidFill>
                  <a:srgbClr val="002060"/>
                </a:solidFill>
                <a:latin typeface="Calibri" pitchFamily="34" charset="0"/>
              </a:rPr>
              <a:t>diselenggarakan</a:t>
            </a:r>
            <a:r>
              <a:rPr lang="en-US" sz="2000" dirty="0" smtClean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Calibri" pitchFamily="34" charset="0"/>
              </a:rPr>
              <a:t>oleh</a:t>
            </a:r>
            <a:r>
              <a:rPr lang="en-US" sz="2000" dirty="0" smtClean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Calibri" pitchFamily="34" charset="0"/>
              </a:rPr>
              <a:t>Pemerintah</a:t>
            </a:r>
            <a:r>
              <a:rPr lang="en-US" sz="2000" dirty="0" smtClean="0">
                <a:solidFill>
                  <a:srgbClr val="002060"/>
                </a:solidFill>
                <a:latin typeface="Calibri" pitchFamily="34" charset="0"/>
              </a:rPr>
              <a:t> Daerah </a:t>
            </a:r>
            <a:r>
              <a:rPr lang="id-ID" sz="2000" dirty="0" smtClean="0">
                <a:solidFill>
                  <a:srgbClr val="002060"/>
                </a:solidFill>
                <a:latin typeface="Calibri" pitchFamily="34" charset="0"/>
              </a:rPr>
              <a:t>atas ijin Kementerian Kesehatan  </a:t>
            </a:r>
            <a:r>
              <a:rPr lang="en-US" sz="2000" dirty="0" err="1" smtClean="0">
                <a:solidFill>
                  <a:srgbClr val="002060"/>
                </a:solidFill>
                <a:latin typeface="Calibri" pitchFamily="34" charset="0"/>
              </a:rPr>
              <a:t>tidak</a:t>
            </a:r>
            <a:r>
              <a:rPr lang="en-US" sz="2000" dirty="0" smtClean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Calibri" pitchFamily="34" charset="0"/>
              </a:rPr>
              <a:t>dapat</a:t>
            </a:r>
            <a:r>
              <a:rPr lang="en-US" sz="2000" dirty="0" smtClean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Calibri" pitchFamily="34" charset="0"/>
              </a:rPr>
              <a:t>diproses</a:t>
            </a:r>
            <a:r>
              <a:rPr lang="en-US" sz="2000" dirty="0" smtClean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id-ID" sz="2000" dirty="0" smtClean="0">
                <a:solidFill>
                  <a:srgbClr val="002060"/>
                </a:solidFill>
                <a:latin typeface="Calibri" pitchFamily="34" charset="0"/>
              </a:rPr>
              <a:t>lebih lanjut </a:t>
            </a:r>
            <a:r>
              <a:rPr lang="en-US" sz="2000" dirty="0" err="1" smtClean="0">
                <a:solidFill>
                  <a:srgbClr val="002060"/>
                </a:solidFill>
                <a:latin typeface="Calibri" pitchFamily="34" charset="0"/>
              </a:rPr>
              <a:t>menjadi</a:t>
            </a:r>
            <a:r>
              <a:rPr lang="en-US" sz="2000" dirty="0" smtClean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Calibri" pitchFamily="34" charset="0"/>
              </a:rPr>
              <a:t>badan</a:t>
            </a:r>
            <a:r>
              <a:rPr lang="en-US" sz="2000" dirty="0" smtClean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Calibri" pitchFamily="34" charset="0"/>
              </a:rPr>
              <a:t>hukum</a:t>
            </a:r>
            <a:r>
              <a:rPr lang="en-US" sz="2000" dirty="0" smtClean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Calibri" pitchFamily="34" charset="0"/>
              </a:rPr>
              <a:t>pendidikan</a:t>
            </a:r>
            <a:r>
              <a:rPr lang="id-ID" sz="2000" dirty="0" smtClean="0">
                <a:solidFill>
                  <a:srgbClr val="002060"/>
                </a:solidFill>
                <a:latin typeface="Calibri" pitchFamily="34" charset="0"/>
              </a:rPr>
              <a:t>.</a:t>
            </a:r>
          </a:p>
          <a:p>
            <a:pPr marL="365125" indent="-365125" algn="just"/>
            <a:endParaRPr lang="id-ID" sz="900" dirty="0" smtClean="0">
              <a:solidFill>
                <a:srgbClr val="002060"/>
              </a:solidFill>
              <a:latin typeface="Calibri" pitchFamily="34" charset="0"/>
            </a:endParaRPr>
          </a:p>
          <a:p>
            <a:pPr marL="365125" indent="-365125" algn="just"/>
            <a:r>
              <a:rPr lang="id-ID" sz="2000" dirty="0" smtClean="0">
                <a:solidFill>
                  <a:srgbClr val="002060"/>
                </a:solidFill>
                <a:latin typeface="Calibri" pitchFamily="34" charset="0"/>
              </a:rPr>
              <a:t>	</a:t>
            </a:r>
            <a:r>
              <a:rPr lang="en-US" sz="2000" dirty="0" err="1" smtClean="0">
                <a:solidFill>
                  <a:srgbClr val="002060"/>
                </a:solidFill>
                <a:latin typeface="Calibri" pitchFamily="34" charset="0"/>
              </a:rPr>
              <a:t>Pemerintah</a:t>
            </a:r>
            <a:r>
              <a:rPr lang="en-US" sz="2000" dirty="0" smtClean="0">
                <a:solidFill>
                  <a:srgbClr val="002060"/>
                </a:solidFill>
                <a:latin typeface="Calibri" pitchFamily="34" charset="0"/>
              </a:rPr>
              <a:t> Daerah </a:t>
            </a:r>
            <a:r>
              <a:rPr lang="en-US" sz="2000" dirty="0" err="1" smtClean="0">
                <a:solidFill>
                  <a:srgbClr val="002060"/>
                </a:solidFill>
                <a:latin typeface="Calibri" pitchFamily="34" charset="0"/>
              </a:rPr>
              <a:t>tidak</a:t>
            </a:r>
            <a:r>
              <a:rPr lang="en-US" sz="2000" dirty="0" smtClean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Calibri" pitchFamily="34" charset="0"/>
              </a:rPr>
              <a:t>berwenang</a:t>
            </a:r>
            <a:r>
              <a:rPr lang="en-US" sz="2000" dirty="0" smtClean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Calibri" pitchFamily="34" charset="0"/>
              </a:rPr>
              <a:t>menyelenggarakan</a:t>
            </a:r>
            <a:r>
              <a:rPr lang="en-US" sz="2000" dirty="0" smtClean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Calibri" pitchFamily="34" charset="0"/>
              </a:rPr>
              <a:t>pendidikan</a:t>
            </a:r>
            <a:r>
              <a:rPr lang="en-US" sz="2000" dirty="0" smtClean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Calibri" pitchFamily="34" charset="0"/>
              </a:rPr>
              <a:t>tinggi</a:t>
            </a:r>
            <a:r>
              <a:rPr lang="en-US" sz="2000" dirty="0" smtClean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id-ID" sz="2000" dirty="0" smtClean="0">
                <a:solidFill>
                  <a:srgbClr val="002060"/>
                </a:solidFill>
                <a:latin typeface="Calibri" pitchFamily="34" charset="0"/>
              </a:rPr>
              <a:t>(PP. </a:t>
            </a:r>
            <a:r>
              <a:rPr lang="en-US" sz="2000" dirty="0" smtClean="0">
                <a:solidFill>
                  <a:srgbClr val="002060"/>
                </a:solidFill>
                <a:latin typeface="Calibri" pitchFamily="34" charset="0"/>
              </a:rPr>
              <a:t>No</a:t>
            </a:r>
            <a:r>
              <a:rPr lang="id-ID" sz="2000" dirty="0" smtClean="0">
                <a:solidFill>
                  <a:srgbClr val="002060"/>
                </a:solidFill>
                <a:latin typeface="Calibri" pitchFamily="34" charset="0"/>
              </a:rPr>
              <a:t>. </a:t>
            </a:r>
            <a:r>
              <a:rPr lang="en-US" sz="2000" dirty="0" smtClean="0">
                <a:solidFill>
                  <a:srgbClr val="002060"/>
                </a:solidFill>
                <a:latin typeface="Calibri" pitchFamily="34" charset="0"/>
              </a:rPr>
              <a:t>38 </a:t>
            </a:r>
            <a:r>
              <a:rPr lang="en-US" sz="2000" dirty="0" err="1" smtClean="0">
                <a:solidFill>
                  <a:srgbClr val="002060"/>
                </a:solidFill>
                <a:latin typeface="Calibri" pitchFamily="34" charset="0"/>
              </a:rPr>
              <a:t>Tahun</a:t>
            </a:r>
            <a:r>
              <a:rPr lang="en-US" sz="2000" dirty="0" smtClean="0">
                <a:solidFill>
                  <a:srgbClr val="002060"/>
                </a:solidFill>
                <a:latin typeface="Calibri" pitchFamily="34" charset="0"/>
              </a:rPr>
              <a:t> 2007 </a:t>
            </a:r>
            <a:r>
              <a:rPr lang="en-US" sz="2000" dirty="0" err="1" smtClean="0">
                <a:solidFill>
                  <a:srgbClr val="002060"/>
                </a:solidFill>
                <a:latin typeface="Calibri" pitchFamily="34" charset="0"/>
              </a:rPr>
              <a:t>Tentang</a:t>
            </a:r>
            <a:r>
              <a:rPr lang="en-US" sz="2000" dirty="0" smtClean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Calibri" pitchFamily="34" charset="0"/>
              </a:rPr>
              <a:t>Pembagian</a:t>
            </a:r>
            <a:r>
              <a:rPr lang="en-US" sz="2000" dirty="0" smtClean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Calibri" pitchFamily="34" charset="0"/>
              </a:rPr>
              <a:t>Urusan</a:t>
            </a:r>
            <a:r>
              <a:rPr lang="en-US" sz="2000" dirty="0" smtClean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Calibri" pitchFamily="34" charset="0"/>
              </a:rPr>
              <a:t>Pemerintahan</a:t>
            </a:r>
            <a:r>
              <a:rPr lang="id-ID" sz="2000" dirty="0" smtClean="0">
                <a:solidFill>
                  <a:srgbClr val="002060"/>
                </a:solidFill>
                <a:latin typeface="Calibri" pitchFamily="34" charset="0"/>
              </a:rPr>
              <a:t>), dan Kementerian Kesehatan tidak berwenang menerbitkan ijin penyelenggaraan pendidikan.</a:t>
            </a:r>
          </a:p>
          <a:p>
            <a:pPr marL="457200" lvl="0" indent="-457200" algn="just">
              <a:buAutoNum type="arabicPeriod" startAt="4"/>
            </a:pPr>
            <a:endParaRPr lang="id-ID" sz="2000" dirty="0">
              <a:solidFill>
                <a:srgbClr val="002060"/>
              </a:solidFill>
              <a:latin typeface="Calibri" pitchFamily="34" charset="0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3512EE-E80A-49B6-9057-85462308C041}" type="slidenum">
              <a:rPr lang="id-ID" smtClean="0"/>
              <a:pPr/>
              <a:t>15</a:t>
            </a:fld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42910" y="642918"/>
            <a:ext cx="7929618" cy="55007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d-ID" sz="2400" b="1" dirty="0" smtClean="0">
                <a:solidFill>
                  <a:srgbClr val="002060"/>
                </a:solidFill>
                <a:latin typeface="Calibri" pitchFamily="34" charset="0"/>
                <a:cs typeface="Arial" pitchFamily="34" charset="0"/>
              </a:rPr>
              <a:t>IMPLIKASI </a:t>
            </a:r>
            <a:r>
              <a:rPr lang="en-US" sz="2400" b="1" dirty="0" err="1" smtClean="0">
                <a:solidFill>
                  <a:srgbClr val="002060"/>
                </a:solidFill>
                <a:latin typeface="Calibri" pitchFamily="34" charset="0"/>
                <a:cs typeface="Arial" pitchFamily="34" charset="0"/>
              </a:rPr>
              <a:t>PUTUSAN</a:t>
            </a:r>
            <a:r>
              <a:rPr lang="en-US" sz="2400" b="1" dirty="0" smtClean="0">
                <a:solidFill>
                  <a:srgbClr val="002060"/>
                </a:solidFill>
                <a:latin typeface="Calibri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Calibri" pitchFamily="34" charset="0"/>
                <a:cs typeface="Arial" pitchFamily="34" charset="0"/>
              </a:rPr>
              <a:t>MAHKAMAH</a:t>
            </a:r>
            <a:r>
              <a:rPr lang="en-US" sz="2400" b="1" dirty="0" smtClean="0">
                <a:solidFill>
                  <a:srgbClr val="002060"/>
                </a:solidFill>
                <a:latin typeface="Calibri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Calibri" pitchFamily="34" charset="0"/>
                <a:cs typeface="Arial" pitchFamily="34" charset="0"/>
              </a:rPr>
              <a:t>KONSTITUSI</a:t>
            </a:r>
            <a:r>
              <a:rPr lang="en-US" sz="2400" b="1" dirty="0" smtClean="0">
                <a:solidFill>
                  <a:srgbClr val="002060"/>
                </a:solidFill>
                <a:latin typeface="Calibri" pitchFamily="34" charset="0"/>
                <a:cs typeface="Arial" pitchFamily="34" charset="0"/>
              </a:rPr>
              <a:t> </a:t>
            </a:r>
            <a:r>
              <a:rPr lang="id-ID" sz="2400" b="1" dirty="0" smtClean="0">
                <a:solidFill>
                  <a:srgbClr val="002060"/>
                </a:solidFill>
                <a:latin typeface="Calibri" pitchFamily="34" charset="0"/>
                <a:cs typeface="Arial" pitchFamily="34" charset="0"/>
              </a:rPr>
              <a:t>(8)</a:t>
            </a:r>
          </a:p>
          <a:p>
            <a:pPr algn="just"/>
            <a:r>
              <a:rPr lang="en-US" sz="1200" dirty="0" smtClean="0">
                <a:solidFill>
                  <a:srgbClr val="002060"/>
                </a:solidFill>
                <a:latin typeface="Calibri" pitchFamily="34" charset="0"/>
                <a:cs typeface="Arial" pitchFamily="34" charset="0"/>
              </a:rPr>
              <a:t> </a:t>
            </a:r>
            <a:endParaRPr lang="id-ID" sz="1200" dirty="0" smtClean="0">
              <a:solidFill>
                <a:srgbClr val="002060"/>
              </a:solidFill>
              <a:latin typeface="Calibri" pitchFamily="34" charset="0"/>
              <a:cs typeface="Arial" pitchFamily="34" charset="0"/>
            </a:endParaRPr>
          </a:p>
          <a:p>
            <a:pPr marL="365125" lvl="0" indent="-365125" algn="just">
              <a:buAutoNum type="arabicPeriod" startAt="6"/>
            </a:pPr>
            <a:r>
              <a:rPr lang="en-US" sz="2000" dirty="0" err="1" smtClean="0">
                <a:solidFill>
                  <a:srgbClr val="002060"/>
                </a:solidFill>
                <a:latin typeface="Calibri" pitchFamily="34" charset="0"/>
                <a:cs typeface="Arial" pitchFamily="34" charset="0"/>
              </a:rPr>
              <a:t>Peraturan</a:t>
            </a:r>
            <a:r>
              <a:rPr lang="en-US" sz="2000" dirty="0" smtClean="0">
                <a:solidFill>
                  <a:srgbClr val="002060"/>
                </a:solidFill>
                <a:latin typeface="Calibri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Calibri" pitchFamily="34" charset="0"/>
                <a:cs typeface="Arial" pitchFamily="34" charset="0"/>
              </a:rPr>
              <a:t>Pemerintah</a:t>
            </a:r>
            <a:r>
              <a:rPr lang="en-US" sz="2000" dirty="0" smtClean="0">
                <a:solidFill>
                  <a:srgbClr val="002060"/>
                </a:solidFill>
                <a:latin typeface="Calibri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Calibri" pitchFamily="34" charset="0"/>
                <a:cs typeface="Arial" pitchFamily="34" charset="0"/>
              </a:rPr>
              <a:t>Nomor</a:t>
            </a:r>
            <a:r>
              <a:rPr lang="en-US" sz="2000" dirty="0" smtClean="0">
                <a:solidFill>
                  <a:srgbClr val="002060"/>
                </a:solidFill>
                <a:latin typeface="Calibri" pitchFamily="34" charset="0"/>
                <a:cs typeface="Arial" pitchFamily="34" charset="0"/>
              </a:rPr>
              <a:t> 38 </a:t>
            </a:r>
            <a:r>
              <a:rPr lang="en-US" sz="2000" dirty="0" err="1" smtClean="0">
                <a:solidFill>
                  <a:srgbClr val="002060"/>
                </a:solidFill>
                <a:latin typeface="Calibri" pitchFamily="34" charset="0"/>
                <a:cs typeface="Arial" pitchFamily="34" charset="0"/>
              </a:rPr>
              <a:t>Tahun</a:t>
            </a:r>
            <a:r>
              <a:rPr lang="en-US" sz="2000" dirty="0" smtClean="0">
                <a:solidFill>
                  <a:srgbClr val="002060"/>
                </a:solidFill>
                <a:latin typeface="Calibri" pitchFamily="34" charset="0"/>
                <a:cs typeface="Arial" pitchFamily="34" charset="0"/>
              </a:rPr>
              <a:t> 2010 </a:t>
            </a:r>
            <a:r>
              <a:rPr lang="en-US" sz="2000" dirty="0" err="1" smtClean="0">
                <a:solidFill>
                  <a:srgbClr val="002060"/>
                </a:solidFill>
                <a:latin typeface="Calibri" pitchFamily="34" charset="0"/>
                <a:cs typeface="Arial" pitchFamily="34" charset="0"/>
              </a:rPr>
              <a:t>tentang</a:t>
            </a:r>
            <a:r>
              <a:rPr lang="en-US" sz="2000" dirty="0" smtClean="0">
                <a:solidFill>
                  <a:srgbClr val="002060"/>
                </a:solidFill>
                <a:latin typeface="Calibri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Calibri" pitchFamily="34" charset="0"/>
                <a:cs typeface="Arial" pitchFamily="34" charset="0"/>
              </a:rPr>
              <a:t>Badan</a:t>
            </a:r>
            <a:r>
              <a:rPr lang="en-US" sz="2000" dirty="0" smtClean="0">
                <a:solidFill>
                  <a:srgbClr val="002060"/>
                </a:solidFill>
                <a:latin typeface="Calibri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Calibri" pitchFamily="34" charset="0"/>
                <a:cs typeface="Arial" pitchFamily="34" charset="0"/>
              </a:rPr>
              <a:t>Hukum</a:t>
            </a:r>
            <a:r>
              <a:rPr lang="en-US" sz="2000" dirty="0" smtClean="0">
                <a:solidFill>
                  <a:srgbClr val="002060"/>
                </a:solidFill>
                <a:latin typeface="Calibri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Calibri" pitchFamily="34" charset="0"/>
                <a:cs typeface="Arial" pitchFamily="34" charset="0"/>
              </a:rPr>
              <a:t>Pendidikan</a:t>
            </a:r>
            <a:r>
              <a:rPr lang="en-US" sz="2000" dirty="0" smtClean="0">
                <a:solidFill>
                  <a:srgbClr val="002060"/>
                </a:solidFill>
                <a:latin typeface="Calibri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Calibri" pitchFamily="34" charset="0"/>
                <a:cs typeface="Arial" pitchFamily="34" charset="0"/>
              </a:rPr>
              <a:t>Pemerintah</a:t>
            </a:r>
            <a:r>
              <a:rPr lang="en-US" sz="2000" dirty="0" smtClean="0">
                <a:solidFill>
                  <a:srgbClr val="002060"/>
                </a:solidFill>
                <a:latin typeface="Calibri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solidFill>
                  <a:srgbClr val="002060"/>
                </a:solidFill>
                <a:latin typeface="Calibri" pitchFamily="34" charset="0"/>
                <a:cs typeface="Arial" pitchFamily="34" charset="0"/>
              </a:rPr>
              <a:t>Universitas</a:t>
            </a:r>
            <a:r>
              <a:rPr lang="en-US" sz="2000" b="1" dirty="0" smtClean="0">
                <a:solidFill>
                  <a:srgbClr val="002060"/>
                </a:solidFill>
                <a:latin typeface="Calibri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solidFill>
                  <a:srgbClr val="002060"/>
                </a:solidFill>
                <a:latin typeface="Calibri" pitchFamily="34" charset="0"/>
                <a:cs typeface="Arial" pitchFamily="34" charset="0"/>
              </a:rPr>
              <a:t>Pertahanan</a:t>
            </a:r>
            <a:r>
              <a:rPr lang="en-US" sz="2000" b="1" dirty="0" smtClean="0">
                <a:solidFill>
                  <a:srgbClr val="002060"/>
                </a:solidFill>
                <a:latin typeface="Calibri" pitchFamily="34" charset="0"/>
                <a:cs typeface="Arial" pitchFamily="34" charset="0"/>
              </a:rPr>
              <a:t> </a:t>
            </a:r>
            <a:r>
              <a:rPr lang="id-ID" sz="2000" dirty="0" smtClean="0">
                <a:solidFill>
                  <a:srgbClr val="002060"/>
                </a:solidFill>
                <a:latin typeface="Calibri" pitchFamily="34" charset="0"/>
                <a:cs typeface="Arial" pitchFamily="34" charset="0"/>
              </a:rPr>
              <a:t>menjadi tidak memiliki kekuatan hukum. </a:t>
            </a:r>
          </a:p>
          <a:p>
            <a:pPr marL="365125" lvl="0" indent="-365125" algn="just"/>
            <a:endParaRPr lang="id-ID" sz="1200" dirty="0" smtClean="0">
              <a:solidFill>
                <a:srgbClr val="002060"/>
              </a:solidFill>
              <a:latin typeface="Calibri" pitchFamily="34" charset="0"/>
              <a:cs typeface="Arial" pitchFamily="34" charset="0"/>
            </a:endParaRPr>
          </a:p>
          <a:p>
            <a:pPr marL="365125" indent="-365125" algn="just">
              <a:buAutoNum type="arabicPeriod" startAt="7"/>
            </a:pPr>
            <a:r>
              <a:rPr lang="id-ID" sz="2000" dirty="0" smtClean="0">
                <a:solidFill>
                  <a:srgbClr val="002060"/>
                </a:solidFill>
                <a:latin typeface="Calibri" pitchFamily="34" charset="0"/>
                <a:cs typeface="Arial" pitchFamily="34" charset="0"/>
              </a:rPr>
              <a:t>P</a:t>
            </a:r>
            <a:r>
              <a:rPr lang="en-US" sz="2000" dirty="0" smtClean="0">
                <a:solidFill>
                  <a:srgbClr val="002060"/>
                </a:solidFill>
                <a:latin typeface="Calibri" pitchFamily="34" charset="0"/>
              </a:rPr>
              <a:t>roses </a:t>
            </a:r>
            <a:r>
              <a:rPr lang="en-US" sz="2000" dirty="0" err="1" smtClean="0">
                <a:solidFill>
                  <a:srgbClr val="002060"/>
                </a:solidFill>
                <a:latin typeface="Calibri" pitchFamily="34" charset="0"/>
              </a:rPr>
              <a:t>perubahan</a:t>
            </a:r>
            <a:r>
              <a:rPr lang="en-US" sz="2000" dirty="0" smtClean="0">
                <a:solidFill>
                  <a:srgbClr val="002060"/>
                </a:solidFill>
                <a:latin typeface="Calibri" pitchFamily="34" charset="0"/>
              </a:rPr>
              <a:t> 5 (lima) </a:t>
            </a:r>
            <a:r>
              <a:rPr lang="en-US" sz="2000" dirty="0" err="1" smtClean="0">
                <a:solidFill>
                  <a:srgbClr val="002060"/>
                </a:solidFill>
                <a:latin typeface="Calibri" pitchFamily="34" charset="0"/>
              </a:rPr>
              <a:t>perguruan</a:t>
            </a:r>
            <a:r>
              <a:rPr lang="en-US" sz="2000" dirty="0" smtClean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Calibri" pitchFamily="34" charset="0"/>
              </a:rPr>
              <a:t>tinggi</a:t>
            </a:r>
            <a:r>
              <a:rPr lang="en-US" sz="2000" dirty="0" smtClean="0">
                <a:solidFill>
                  <a:srgbClr val="002060"/>
                </a:solidFill>
                <a:latin typeface="Calibri" pitchFamily="34" charset="0"/>
              </a:rPr>
              <a:t> yang </a:t>
            </a:r>
            <a:r>
              <a:rPr lang="en-US" sz="2000" dirty="0" err="1" smtClean="0">
                <a:solidFill>
                  <a:srgbClr val="002060"/>
                </a:solidFill>
                <a:latin typeface="Calibri" pitchFamily="34" charset="0"/>
              </a:rPr>
              <a:t>diselenggarakan</a:t>
            </a:r>
            <a:r>
              <a:rPr lang="en-US" sz="2000" dirty="0" smtClean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Calibri" pitchFamily="34" charset="0"/>
              </a:rPr>
              <a:t>oleh</a:t>
            </a:r>
            <a:r>
              <a:rPr lang="en-US" sz="2000" dirty="0" smtClean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Calibri" pitchFamily="34" charset="0"/>
              </a:rPr>
              <a:t>masyarakat</a:t>
            </a:r>
            <a:r>
              <a:rPr lang="en-US" sz="2000" dirty="0" smtClean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id-ID" sz="2000" dirty="0" smtClean="0">
                <a:solidFill>
                  <a:srgbClr val="002060"/>
                </a:solidFill>
                <a:latin typeface="Calibri" pitchFamily="34" charset="0"/>
              </a:rPr>
              <a:t>(PTS) </a:t>
            </a:r>
            <a:r>
              <a:rPr lang="en-US" sz="2000" dirty="0" err="1" smtClean="0">
                <a:solidFill>
                  <a:srgbClr val="002060"/>
                </a:solidFill>
                <a:latin typeface="Calibri" pitchFamily="34" charset="0"/>
              </a:rPr>
              <a:t>menjadi</a:t>
            </a:r>
            <a:r>
              <a:rPr lang="en-US" sz="2000" dirty="0" smtClean="0">
                <a:solidFill>
                  <a:srgbClr val="002060"/>
                </a:solidFill>
                <a:latin typeface="Calibri" pitchFamily="34" charset="0"/>
              </a:rPr>
              <a:t> B</a:t>
            </a:r>
            <a:r>
              <a:rPr lang="id-ID" sz="2000" dirty="0" smtClean="0">
                <a:solidFill>
                  <a:srgbClr val="002060"/>
                </a:solidFill>
                <a:latin typeface="Calibri" pitchFamily="34" charset="0"/>
              </a:rPr>
              <a:t>HP </a:t>
            </a:r>
            <a:r>
              <a:rPr lang="en-US" sz="2000" dirty="0" err="1" smtClean="0">
                <a:solidFill>
                  <a:srgbClr val="002060"/>
                </a:solidFill>
                <a:latin typeface="Calibri" pitchFamily="34" charset="0"/>
              </a:rPr>
              <a:t>Pemerintah</a:t>
            </a:r>
            <a:r>
              <a:rPr lang="en-US" sz="2000" dirty="0" smtClean="0">
                <a:solidFill>
                  <a:srgbClr val="002060"/>
                </a:solidFill>
                <a:latin typeface="Calibri" pitchFamily="34" charset="0"/>
              </a:rPr>
              <a:t>, yang </a:t>
            </a:r>
            <a:r>
              <a:rPr lang="en-US" sz="2000" dirty="0" err="1" smtClean="0">
                <a:solidFill>
                  <a:srgbClr val="002060"/>
                </a:solidFill>
                <a:latin typeface="Calibri" pitchFamily="34" charset="0"/>
              </a:rPr>
              <a:t>saat</a:t>
            </a:r>
            <a:r>
              <a:rPr lang="en-US" sz="2000" dirty="0" smtClean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Calibri" pitchFamily="34" charset="0"/>
              </a:rPr>
              <a:t>ini</a:t>
            </a:r>
            <a:r>
              <a:rPr lang="en-US" sz="2000" dirty="0" smtClean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Calibri" pitchFamily="34" charset="0"/>
              </a:rPr>
              <a:t>sudah</a:t>
            </a:r>
            <a:r>
              <a:rPr lang="en-US" sz="2000" dirty="0" smtClean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Calibri" pitchFamily="34" charset="0"/>
              </a:rPr>
              <a:t>selesai</a:t>
            </a:r>
            <a:r>
              <a:rPr lang="en-US" sz="2000" dirty="0" smtClean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Calibri" pitchFamily="34" charset="0"/>
              </a:rPr>
              <a:t>menjalani</a:t>
            </a:r>
            <a:r>
              <a:rPr lang="en-US" sz="2000" dirty="0" smtClean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Calibri" pitchFamily="34" charset="0"/>
              </a:rPr>
              <a:t>proses</a:t>
            </a:r>
            <a:r>
              <a:rPr lang="en-US" sz="2000" dirty="0" smtClean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Calibri" pitchFamily="34" charset="0"/>
              </a:rPr>
              <a:t>harmonisasi</a:t>
            </a:r>
            <a:r>
              <a:rPr lang="en-US" sz="2000" dirty="0" smtClean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Calibri" pitchFamily="34" charset="0"/>
              </a:rPr>
              <a:t>antar</a:t>
            </a:r>
            <a:r>
              <a:rPr lang="en-US" sz="2000" dirty="0" smtClean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Calibri" pitchFamily="34" charset="0"/>
              </a:rPr>
              <a:t>Kementerian</a:t>
            </a:r>
            <a:r>
              <a:rPr lang="en-US" sz="2000" dirty="0" smtClean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Calibri" pitchFamily="34" charset="0"/>
              </a:rPr>
              <a:t>tidak</a:t>
            </a:r>
            <a:r>
              <a:rPr lang="en-US" sz="2000" dirty="0" smtClean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Calibri" pitchFamily="34" charset="0"/>
              </a:rPr>
              <a:t>dapat</a:t>
            </a:r>
            <a:r>
              <a:rPr lang="en-US" sz="2000" dirty="0" smtClean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Calibri" pitchFamily="34" charset="0"/>
              </a:rPr>
              <a:t>dilanjutkan</a:t>
            </a:r>
            <a:r>
              <a:rPr lang="en-US" sz="2000" dirty="0" smtClean="0">
                <a:solidFill>
                  <a:srgbClr val="002060"/>
                </a:solidFill>
                <a:latin typeface="Calibri" pitchFamily="34" charset="0"/>
              </a:rPr>
              <a:t>. </a:t>
            </a:r>
            <a:endParaRPr lang="id-ID" sz="2000" dirty="0" smtClean="0">
              <a:solidFill>
                <a:srgbClr val="002060"/>
              </a:solidFill>
              <a:latin typeface="Calibri" pitchFamily="34" charset="0"/>
            </a:endParaRPr>
          </a:p>
          <a:p>
            <a:pPr marL="457200" indent="-457200" algn="just"/>
            <a:endParaRPr lang="id-ID" sz="1200" dirty="0" smtClean="0">
              <a:solidFill>
                <a:srgbClr val="002060"/>
              </a:solidFill>
              <a:latin typeface="Calibri" pitchFamily="34" charset="0"/>
            </a:endParaRPr>
          </a:p>
          <a:p>
            <a:pPr marL="365125" indent="-365125" algn="just"/>
            <a:r>
              <a:rPr lang="id-ID" sz="2000" dirty="0" smtClean="0">
                <a:solidFill>
                  <a:srgbClr val="002060"/>
                </a:solidFill>
                <a:latin typeface="Calibri" pitchFamily="34" charset="0"/>
              </a:rPr>
              <a:t>	Kelima perguruan tinggi tersebut adalah: </a:t>
            </a:r>
          </a:p>
          <a:p>
            <a:pPr marL="715963" indent="-350838" algn="just">
              <a:buAutoNum type="alphaLcPeriod"/>
            </a:pPr>
            <a:r>
              <a:rPr lang="id-ID" sz="2000" dirty="0" smtClean="0">
                <a:solidFill>
                  <a:srgbClr val="002060"/>
                </a:solidFill>
                <a:latin typeface="Calibri" pitchFamily="34" charset="0"/>
              </a:rPr>
              <a:t>Universitas Musamus Merauke</a:t>
            </a:r>
          </a:p>
          <a:p>
            <a:pPr marL="715963" indent="-350838" algn="just">
              <a:buAutoNum type="alphaLcPeriod"/>
            </a:pPr>
            <a:r>
              <a:rPr lang="id-ID" sz="2000" dirty="0" smtClean="0">
                <a:solidFill>
                  <a:srgbClr val="002060"/>
                </a:solidFill>
                <a:latin typeface="Calibri" pitchFamily="34" charset="0"/>
              </a:rPr>
              <a:t>Universitas Borneo Tarakan </a:t>
            </a:r>
          </a:p>
          <a:p>
            <a:pPr marL="715963" indent="-350838" algn="just">
              <a:buAutoNum type="alphaLcPeriod"/>
            </a:pPr>
            <a:r>
              <a:rPr lang="id-ID" sz="2000" dirty="0" smtClean="0">
                <a:solidFill>
                  <a:srgbClr val="002060"/>
                </a:solidFill>
                <a:latin typeface="Calibri" pitchFamily="34" charset="0"/>
              </a:rPr>
              <a:t>Universitas Bangka Belitung; </a:t>
            </a:r>
          </a:p>
          <a:p>
            <a:pPr marL="715963" indent="-350838" algn="just">
              <a:buAutoNum type="alphaLcPeriod"/>
            </a:pPr>
            <a:r>
              <a:rPr lang="id-ID" sz="2000" dirty="0" smtClean="0">
                <a:solidFill>
                  <a:srgbClr val="002060"/>
                </a:solidFill>
                <a:latin typeface="Calibri" pitchFamily="34" charset="0"/>
              </a:rPr>
              <a:t>Politeknik Manufaktur Bangka Belitung; </a:t>
            </a:r>
          </a:p>
          <a:p>
            <a:pPr marL="715963" indent="-350838" algn="just">
              <a:buAutoNum type="alphaLcPeriod"/>
            </a:pPr>
            <a:r>
              <a:rPr lang="id-ID" sz="2000" dirty="0" smtClean="0">
                <a:solidFill>
                  <a:srgbClr val="002060"/>
                </a:solidFill>
                <a:latin typeface="Calibri" pitchFamily="34" charset="0"/>
              </a:rPr>
              <a:t>Politeknik Batam; </a:t>
            </a:r>
          </a:p>
          <a:p>
            <a:pPr marL="457200" lvl="0" indent="-457200" algn="just"/>
            <a:endParaRPr lang="id-ID" sz="2000" dirty="0">
              <a:solidFill>
                <a:srgbClr val="002060"/>
              </a:solidFill>
              <a:latin typeface="Calibri" pitchFamily="34" charset="0"/>
              <a:cs typeface="Arial" pitchFamily="34" charset="0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3512EE-E80A-49B6-9057-85462308C041}" type="slidenum">
              <a:rPr lang="id-ID" smtClean="0"/>
              <a:pPr/>
              <a:t>16</a:t>
            </a:fld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857224" y="1000108"/>
            <a:ext cx="7429552" cy="29854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d-ID" sz="2400" b="1" dirty="0" smtClean="0">
                <a:solidFill>
                  <a:srgbClr val="002060"/>
                </a:solidFill>
                <a:latin typeface="Calibri" pitchFamily="34" charset="0"/>
                <a:cs typeface="Arial" pitchFamily="34" charset="0"/>
              </a:rPr>
              <a:t>IMPLIKASI </a:t>
            </a:r>
            <a:r>
              <a:rPr lang="en-US" sz="2400" b="1" dirty="0" err="1" smtClean="0">
                <a:solidFill>
                  <a:srgbClr val="002060"/>
                </a:solidFill>
                <a:latin typeface="Calibri" pitchFamily="34" charset="0"/>
                <a:cs typeface="Arial" pitchFamily="34" charset="0"/>
              </a:rPr>
              <a:t>PUTUSAN</a:t>
            </a:r>
            <a:r>
              <a:rPr lang="en-US" sz="2400" b="1" dirty="0" smtClean="0">
                <a:solidFill>
                  <a:srgbClr val="002060"/>
                </a:solidFill>
                <a:latin typeface="Calibri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Calibri" pitchFamily="34" charset="0"/>
                <a:cs typeface="Arial" pitchFamily="34" charset="0"/>
              </a:rPr>
              <a:t>MAHKAMAH</a:t>
            </a:r>
            <a:r>
              <a:rPr lang="en-US" sz="2400" b="1" dirty="0" smtClean="0">
                <a:solidFill>
                  <a:srgbClr val="002060"/>
                </a:solidFill>
                <a:latin typeface="Calibri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Calibri" pitchFamily="34" charset="0"/>
                <a:cs typeface="Arial" pitchFamily="34" charset="0"/>
              </a:rPr>
              <a:t>KONSTITUSI</a:t>
            </a:r>
            <a:r>
              <a:rPr lang="en-US" sz="2400" b="1" dirty="0" smtClean="0">
                <a:solidFill>
                  <a:srgbClr val="002060"/>
                </a:solidFill>
                <a:latin typeface="Calibri" pitchFamily="34" charset="0"/>
                <a:cs typeface="Arial" pitchFamily="34" charset="0"/>
              </a:rPr>
              <a:t> </a:t>
            </a:r>
            <a:r>
              <a:rPr lang="id-ID" sz="2400" b="1" dirty="0" smtClean="0">
                <a:solidFill>
                  <a:srgbClr val="002060"/>
                </a:solidFill>
                <a:latin typeface="Calibri" pitchFamily="34" charset="0"/>
                <a:cs typeface="Arial" pitchFamily="34" charset="0"/>
              </a:rPr>
              <a:t>(9)</a:t>
            </a:r>
          </a:p>
          <a:p>
            <a:pPr algn="just"/>
            <a:r>
              <a:rPr lang="en-US" sz="1200" dirty="0" smtClean="0">
                <a:solidFill>
                  <a:srgbClr val="002060"/>
                </a:solidFill>
                <a:latin typeface="Calibri" pitchFamily="34" charset="0"/>
                <a:cs typeface="Arial" pitchFamily="34" charset="0"/>
              </a:rPr>
              <a:t> </a:t>
            </a:r>
            <a:endParaRPr lang="id-ID" sz="1200" dirty="0" smtClean="0">
              <a:solidFill>
                <a:srgbClr val="002060"/>
              </a:solidFill>
              <a:latin typeface="Calibri" pitchFamily="34" charset="0"/>
              <a:cs typeface="Arial" pitchFamily="34" charset="0"/>
            </a:endParaRPr>
          </a:p>
          <a:p>
            <a:pPr marL="365125" indent="-365125" algn="just"/>
            <a:r>
              <a:rPr lang="id-ID" sz="2000" dirty="0" smtClean="0">
                <a:solidFill>
                  <a:srgbClr val="002060"/>
                </a:solidFill>
                <a:latin typeface="Calibri" pitchFamily="34" charset="0"/>
              </a:rPr>
              <a:t>8. D</a:t>
            </a:r>
            <a:r>
              <a:rPr lang="en-US" sz="2000" dirty="0" err="1" smtClean="0">
                <a:solidFill>
                  <a:srgbClr val="002060"/>
                </a:solidFill>
                <a:latin typeface="Calibri" pitchFamily="34" charset="0"/>
              </a:rPr>
              <a:t>alam</a:t>
            </a:r>
            <a:r>
              <a:rPr lang="en-US" sz="2000" dirty="0" smtClean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Calibri" pitchFamily="34" charset="0"/>
              </a:rPr>
              <a:t>menetapkan</a:t>
            </a:r>
            <a:r>
              <a:rPr lang="en-US" sz="2000" dirty="0" smtClean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Calibri" pitchFamily="34" charset="0"/>
              </a:rPr>
              <a:t>kebijakan</a:t>
            </a:r>
            <a:r>
              <a:rPr lang="en-US" sz="2000" dirty="0" smtClean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Calibri" pitchFamily="34" charset="0"/>
              </a:rPr>
              <a:t>pemberian</a:t>
            </a:r>
            <a:r>
              <a:rPr lang="en-US" sz="2000" dirty="0" smtClean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Calibri" pitchFamily="34" charset="0"/>
              </a:rPr>
              <a:t>beasiswa</a:t>
            </a:r>
            <a:r>
              <a:rPr lang="en-US" sz="2000" dirty="0" smtClean="0">
                <a:solidFill>
                  <a:srgbClr val="002060"/>
                </a:solidFill>
                <a:latin typeface="Calibri" pitchFamily="34" charset="0"/>
              </a:rPr>
              <a:t>, </a:t>
            </a:r>
            <a:r>
              <a:rPr lang="en-US" sz="2000" dirty="0" err="1" smtClean="0">
                <a:solidFill>
                  <a:srgbClr val="002060"/>
                </a:solidFill>
                <a:latin typeface="Calibri" pitchFamily="34" charset="0"/>
              </a:rPr>
              <a:t>Pemerintah</a:t>
            </a:r>
            <a:r>
              <a:rPr lang="en-US" sz="2000" dirty="0" smtClean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id-ID" sz="2000" b="1" dirty="0" smtClean="0">
                <a:solidFill>
                  <a:srgbClr val="002060"/>
                </a:solidFill>
                <a:latin typeface="Calibri" pitchFamily="34" charset="0"/>
              </a:rPr>
              <a:t>hanya </a:t>
            </a:r>
            <a:r>
              <a:rPr lang="id-ID" sz="2000" dirty="0" smtClean="0">
                <a:solidFill>
                  <a:srgbClr val="002060"/>
                </a:solidFill>
                <a:latin typeface="Calibri" pitchFamily="34" charset="0"/>
              </a:rPr>
              <a:t>boleh mendasarkan pada </a:t>
            </a:r>
            <a:r>
              <a:rPr lang="id-ID" sz="2000" b="1" dirty="0" smtClean="0">
                <a:solidFill>
                  <a:srgbClr val="002060"/>
                </a:solidFill>
                <a:latin typeface="Calibri" pitchFamily="34" charset="0"/>
              </a:rPr>
              <a:t>prestasi</a:t>
            </a:r>
            <a:r>
              <a:rPr lang="id-ID" sz="2000" dirty="0" smtClean="0">
                <a:solidFill>
                  <a:srgbClr val="002060"/>
                </a:solidFill>
                <a:latin typeface="Calibri" pitchFamily="34" charset="0"/>
              </a:rPr>
              <a:t> peserta didik tetapi </a:t>
            </a:r>
            <a:r>
              <a:rPr lang="en-US" sz="2000" dirty="0" err="1" smtClean="0">
                <a:solidFill>
                  <a:srgbClr val="002060"/>
                </a:solidFill>
                <a:latin typeface="Calibri" pitchFamily="34" charset="0"/>
              </a:rPr>
              <a:t>tidak</a:t>
            </a:r>
            <a:r>
              <a:rPr lang="en-US" sz="2000" dirty="0" smtClean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id-ID" sz="2000" dirty="0" smtClean="0">
                <a:solidFill>
                  <a:srgbClr val="002060"/>
                </a:solidFill>
                <a:latin typeface="Calibri" pitchFamily="34" charset="0"/>
              </a:rPr>
              <a:t>boleh </a:t>
            </a:r>
            <a:r>
              <a:rPr lang="en-US" sz="2000" dirty="0" err="1" smtClean="0">
                <a:solidFill>
                  <a:srgbClr val="002060"/>
                </a:solidFill>
                <a:latin typeface="Calibri" pitchFamily="34" charset="0"/>
              </a:rPr>
              <a:t>membedakan</a:t>
            </a:r>
            <a:r>
              <a:rPr lang="en-US" sz="2000" dirty="0" smtClean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Calibri" pitchFamily="34" charset="0"/>
              </a:rPr>
              <a:t>latar</a:t>
            </a:r>
            <a:r>
              <a:rPr lang="en-US" sz="2000" dirty="0" smtClean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Calibri" pitchFamily="34" charset="0"/>
              </a:rPr>
              <a:t>belakang</a:t>
            </a:r>
            <a:r>
              <a:rPr lang="en-US" sz="2000" dirty="0" smtClean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Calibri" pitchFamily="34" charset="0"/>
              </a:rPr>
              <a:t>ekonomi</a:t>
            </a:r>
            <a:r>
              <a:rPr lang="en-US" sz="2000" dirty="0" smtClean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Calibri" pitchFamily="34" charset="0"/>
              </a:rPr>
              <a:t>orang</a:t>
            </a:r>
            <a:r>
              <a:rPr lang="en-US" sz="2000" dirty="0" smtClean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Calibri" pitchFamily="34" charset="0"/>
              </a:rPr>
              <a:t>tua</a:t>
            </a:r>
            <a:r>
              <a:rPr lang="en-US" sz="2000" dirty="0" smtClean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Calibri" pitchFamily="34" charset="0"/>
              </a:rPr>
              <a:t>peserta</a:t>
            </a:r>
            <a:r>
              <a:rPr lang="en-US" sz="2000" dirty="0" smtClean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Calibri" pitchFamily="34" charset="0"/>
              </a:rPr>
              <a:t>didik</a:t>
            </a:r>
            <a:r>
              <a:rPr lang="id-ID" sz="2000" dirty="0" smtClean="0">
                <a:solidFill>
                  <a:srgbClr val="002060"/>
                </a:solidFill>
                <a:latin typeface="Calibri" pitchFamily="34" charset="0"/>
              </a:rPr>
              <a:t>. </a:t>
            </a:r>
          </a:p>
          <a:p>
            <a:pPr marL="365125" indent="-365125" algn="just"/>
            <a:endParaRPr lang="id-ID" sz="1200" dirty="0" smtClean="0">
              <a:solidFill>
                <a:srgbClr val="002060"/>
              </a:solidFill>
              <a:latin typeface="Calibri" pitchFamily="34" charset="0"/>
            </a:endParaRPr>
          </a:p>
          <a:p>
            <a:pPr marL="365125" indent="-365125" algn="just"/>
            <a:r>
              <a:rPr lang="id-ID" sz="2000" dirty="0" smtClean="0">
                <a:solidFill>
                  <a:srgbClr val="002060"/>
                </a:solidFill>
                <a:latin typeface="Calibri" pitchFamily="34" charset="0"/>
              </a:rPr>
              <a:t>	Akibatnya tidak ada jaminan bahwa peserta didik yang kurang mampu (miskin) dapat menerima beasiswa.</a:t>
            </a:r>
          </a:p>
          <a:p>
            <a:pPr marL="457200" lvl="0" indent="-457200" algn="just"/>
            <a:endParaRPr lang="id-ID" sz="2000" dirty="0">
              <a:solidFill>
                <a:srgbClr val="002060"/>
              </a:solidFill>
              <a:latin typeface="Calibri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3512EE-E80A-49B6-9057-85462308C041}" type="slidenum">
              <a:rPr lang="id-ID" smtClean="0"/>
              <a:pPr/>
              <a:t>17</a:t>
            </a:fld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71472" y="1000108"/>
            <a:ext cx="8072494" cy="54476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d-ID" sz="2400" b="1" dirty="0" smtClean="0">
                <a:solidFill>
                  <a:srgbClr val="002060"/>
                </a:solidFill>
                <a:latin typeface="Calibri" pitchFamily="34" charset="0"/>
                <a:cs typeface="Arial" pitchFamily="34" charset="0"/>
              </a:rPr>
              <a:t>SOLUSI ATAS </a:t>
            </a:r>
            <a:r>
              <a:rPr lang="en-US" sz="2400" b="1" dirty="0" err="1" smtClean="0">
                <a:solidFill>
                  <a:srgbClr val="002060"/>
                </a:solidFill>
                <a:latin typeface="Calibri" pitchFamily="34" charset="0"/>
                <a:cs typeface="Arial" pitchFamily="34" charset="0"/>
              </a:rPr>
              <a:t>PUTUSAN</a:t>
            </a:r>
            <a:r>
              <a:rPr lang="en-US" sz="2400" b="1" dirty="0" smtClean="0">
                <a:solidFill>
                  <a:srgbClr val="002060"/>
                </a:solidFill>
                <a:latin typeface="Calibri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Calibri" pitchFamily="34" charset="0"/>
                <a:cs typeface="Arial" pitchFamily="34" charset="0"/>
              </a:rPr>
              <a:t>MAHKAMAH</a:t>
            </a:r>
            <a:r>
              <a:rPr lang="en-US" sz="2400" b="1" dirty="0" smtClean="0">
                <a:solidFill>
                  <a:srgbClr val="002060"/>
                </a:solidFill>
                <a:latin typeface="Calibri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Calibri" pitchFamily="34" charset="0"/>
                <a:cs typeface="Arial" pitchFamily="34" charset="0"/>
              </a:rPr>
              <a:t>KONSTITUSI</a:t>
            </a:r>
            <a:r>
              <a:rPr lang="en-US" sz="2400" b="1" dirty="0" smtClean="0">
                <a:solidFill>
                  <a:srgbClr val="002060"/>
                </a:solidFill>
                <a:latin typeface="Calibri" pitchFamily="34" charset="0"/>
                <a:cs typeface="Arial" pitchFamily="34" charset="0"/>
              </a:rPr>
              <a:t> </a:t>
            </a:r>
            <a:r>
              <a:rPr lang="id-ID" sz="2400" b="1" dirty="0" smtClean="0">
                <a:solidFill>
                  <a:srgbClr val="002060"/>
                </a:solidFill>
                <a:latin typeface="Calibri" pitchFamily="34" charset="0"/>
                <a:cs typeface="Arial" pitchFamily="34" charset="0"/>
              </a:rPr>
              <a:t>(1)</a:t>
            </a:r>
          </a:p>
          <a:p>
            <a:pPr algn="ctr"/>
            <a:r>
              <a:rPr lang="en-US" sz="1200" dirty="0" smtClean="0">
                <a:solidFill>
                  <a:srgbClr val="002060"/>
                </a:solidFill>
                <a:latin typeface="Calibri" pitchFamily="34" charset="0"/>
                <a:cs typeface="Arial" pitchFamily="34" charset="0"/>
              </a:rPr>
              <a:t> </a:t>
            </a:r>
            <a:endParaRPr lang="id-ID" sz="1200" dirty="0" smtClean="0">
              <a:solidFill>
                <a:srgbClr val="002060"/>
              </a:solidFill>
              <a:latin typeface="Calibri" pitchFamily="34" charset="0"/>
              <a:cs typeface="Arial" pitchFamily="34" charset="0"/>
            </a:endParaRPr>
          </a:p>
          <a:p>
            <a:pPr marL="365125" lvl="0" indent="-365125" algn="just"/>
            <a:r>
              <a:rPr lang="id-ID" sz="2000" dirty="0" smtClean="0">
                <a:solidFill>
                  <a:srgbClr val="002060"/>
                </a:solidFill>
                <a:latin typeface="Calibri" pitchFamily="34" charset="0"/>
              </a:rPr>
              <a:t>1. 	</a:t>
            </a:r>
            <a:r>
              <a:rPr lang="id-ID" sz="2000" b="1" dirty="0" smtClean="0">
                <a:solidFill>
                  <a:srgbClr val="002060"/>
                </a:solidFill>
                <a:latin typeface="Calibri" pitchFamily="34" charset="0"/>
              </a:rPr>
              <a:t>Pasal 15 huruf f dan huruf g </a:t>
            </a:r>
            <a:r>
              <a:rPr lang="en-US" sz="2000" b="1" dirty="0" smtClean="0">
                <a:solidFill>
                  <a:srgbClr val="002060"/>
                </a:solidFill>
                <a:latin typeface="Calibri" pitchFamily="34" charset="0"/>
              </a:rPr>
              <a:t>P</a:t>
            </a:r>
            <a:r>
              <a:rPr lang="id-ID" sz="2000" b="1" dirty="0" smtClean="0">
                <a:solidFill>
                  <a:srgbClr val="002060"/>
                </a:solidFill>
                <a:latin typeface="Calibri" pitchFamily="34" charset="0"/>
              </a:rPr>
              <a:t>P. No. </a:t>
            </a:r>
            <a:r>
              <a:rPr lang="en-US" sz="2000" b="1" dirty="0" smtClean="0">
                <a:solidFill>
                  <a:srgbClr val="002060"/>
                </a:solidFill>
                <a:latin typeface="Calibri" pitchFamily="34" charset="0"/>
              </a:rPr>
              <a:t>17 </a:t>
            </a:r>
            <a:r>
              <a:rPr lang="en-US" sz="2000" b="1" dirty="0" err="1" smtClean="0">
                <a:solidFill>
                  <a:srgbClr val="002060"/>
                </a:solidFill>
                <a:latin typeface="Calibri" pitchFamily="34" charset="0"/>
              </a:rPr>
              <a:t>Tahun</a:t>
            </a:r>
            <a:r>
              <a:rPr lang="en-US" sz="2000" b="1" dirty="0" smtClean="0">
                <a:solidFill>
                  <a:srgbClr val="002060"/>
                </a:solidFill>
                <a:latin typeface="Calibri" pitchFamily="34" charset="0"/>
              </a:rPr>
              <a:t> 2010 </a:t>
            </a:r>
            <a:r>
              <a:rPr lang="en-US" sz="2000" dirty="0" err="1" smtClean="0">
                <a:solidFill>
                  <a:srgbClr val="002060"/>
                </a:solidFill>
                <a:latin typeface="Calibri" pitchFamily="34" charset="0"/>
              </a:rPr>
              <a:t>tentang</a:t>
            </a:r>
            <a:r>
              <a:rPr lang="en-US" sz="2000" dirty="0" smtClean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Calibri" pitchFamily="34" charset="0"/>
              </a:rPr>
              <a:t>Pengelolaan</a:t>
            </a:r>
            <a:r>
              <a:rPr lang="en-US" sz="2000" dirty="0" smtClean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Calibri" pitchFamily="34" charset="0"/>
              </a:rPr>
              <a:t>dan</a:t>
            </a:r>
            <a:r>
              <a:rPr lang="en-US" sz="2000" dirty="0" smtClean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Calibri" pitchFamily="34" charset="0"/>
              </a:rPr>
              <a:t>Penyelenggaraan</a:t>
            </a:r>
            <a:r>
              <a:rPr lang="en-US" sz="2000" dirty="0" smtClean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Calibri" pitchFamily="34" charset="0"/>
              </a:rPr>
              <a:t>Pendidikan</a:t>
            </a:r>
            <a:r>
              <a:rPr lang="en-US" sz="2000" dirty="0" smtClean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id-ID" sz="2000" dirty="0" smtClean="0">
                <a:solidFill>
                  <a:srgbClr val="002060"/>
                </a:solidFill>
                <a:latin typeface="Calibri" pitchFamily="34" charset="0"/>
              </a:rPr>
              <a:t>menyatakan bahwa Mendiknas menetapkan kebijakan </a:t>
            </a:r>
            <a:r>
              <a:rPr lang="id-ID" sz="2000" b="1" dirty="0" smtClean="0">
                <a:solidFill>
                  <a:srgbClr val="002060"/>
                </a:solidFill>
                <a:latin typeface="Calibri" pitchFamily="34" charset="0"/>
              </a:rPr>
              <a:t>tata kelola pendidikan</a:t>
            </a:r>
            <a:r>
              <a:rPr lang="id-ID" sz="2000" dirty="0" smtClean="0">
                <a:solidFill>
                  <a:srgbClr val="002060"/>
                </a:solidFill>
                <a:latin typeface="Calibri" pitchFamily="34" charset="0"/>
              </a:rPr>
              <a:t> yang merupakan pedoman bagi: </a:t>
            </a:r>
          </a:p>
          <a:p>
            <a:pPr marL="715963" indent="-350838" algn="just"/>
            <a:r>
              <a:rPr lang="id-ID" sz="2000" dirty="0" smtClean="0">
                <a:solidFill>
                  <a:srgbClr val="002060"/>
                </a:solidFill>
                <a:latin typeface="Calibri" pitchFamily="34" charset="0"/>
              </a:rPr>
              <a:t>f.  	penyelenggara pendidikan yang didirikan</a:t>
            </a:r>
            <a:r>
              <a:rPr lang="id-ID" sz="2000" b="1" dirty="0" smtClean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id-ID" sz="2000" dirty="0" smtClean="0">
                <a:solidFill>
                  <a:srgbClr val="002060"/>
                </a:solidFill>
                <a:latin typeface="Calibri" pitchFamily="34" charset="0"/>
              </a:rPr>
              <a:t>masyarakat, dan; </a:t>
            </a:r>
          </a:p>
          <a:p>
            <a:pPr marL="715963" indent="-350838" algn="just"/>
            <a:r>
              <a:rPr lang="id-ID" sz="2000" dirty="0" smtClean="0">
                <a:solidFill>
                  <a:srgbClr val="002060"/>
                </a:solidFill>
                <a:latin typeface="Calibri" pitchFamily="34" charset="0"/>
              </a:rPr>
              <a:t>g. 	satuan atau program pendidikan.</a:t>
            </a:r>
          </a:p>
          <a:p>
            <a:pPr algn="just"/>
            <a:r>
              <a:rPr lang="id-ID" sz="1200" dirty="0" smtClean="0">
                <a:solidFill>
                  <a:srgbClr val="002060"/>
                </a:solidFill>
                <a:latin typeface="Calibri" pitchFamily="34" charset="0"/>
              </a:rPr>
              <a:t> </a:t>
            </a:r>
          </a:p>
          <a:p>
            <a:pPr marL="365125" algn="just"/>
            <a:r>
              <a:rPr lang="id-ID" sz="2000" dirty="0" smtClean="0">
                <a:solidFill>
                  <a:srgbClr val="002060"/>
                </a:solidFill>
                <a:latin typeface="Calibri" pitchFamily="34" charset="0"/>
              </a:rPr>
              <a:t>Berdasarkan Pasal tersebut Kementerian Pendidikan Nasional akan segera menetapkan </a:t>
            </a:r>
            <a:r>
              <a:rPr lang="id-ID" sz="2000" b="1" dirty="0" smtClean="0">
                <a:solidFill>
                  <a:srgbClr val="002060"/>
                </a:solidFill>
                <a:latin typeface="Calibri" pitchFamily="34" charset="0"/>
              </a:rPr>
              <a:t>Peraturan Menteri Pendidikan Nasional </a:t>
            </a:r>
            <a:r>
              <a:rPr lang="id-ID" sz="2000" dirty="0" smtClean="0">
                <a:solidFill>
                  <a:srgbClr val="002060"/>
                </a:solidFill>
                <a:latin typeface="Calibri" pitchFamily="34" charset="0"/>
              </a:rPr>
              <a:t>(Permendiknas), yang berisi: </a:t>
            </a:r>
          </a:p>
          <a:p>
            <a:pPr marL="822325" indent="-457200" algn="just">
              <a:buAutoNum type="alphaLcPeriod"/>
            </a:pPr>
            <a:r>
              <a:rPr lang="id-ID" sz="2000" b="1" dirty="0" smtClean="0">
                <a:solidFill>
                  <a:srgbClr val="002060"/>
                </a:solidFill>
                <a:latin typeface="Calibri" pitchFamily="34" charset="0"/>
              </a:rPr>
              <a:t>tata kelola penyelenggara pendidikan yang didirikan masyarakat,</a:t>
            </a:r>
            <a:r>
              <a:rPr lang="id-ID" sz="2000" dirty="0" smtClean="0">
                <a:solidFill>
                  <a:srgbClr val="002060"/>
                </a:solidFill>
                <a:latin typeface="Calibri" pitchFamily="34" charset="0"/>
              </a:rPr>
              <a:t> dan </a:t>
            </a:r>
          </a:p>
          <a:p>
            <a:pPr marL="822325" indent="-457200" algn="just">
              <a:buAutoNum type="alphaLcPeriod"/>
            </a:pPr>
            <a:r>
              <a:rPr lang="id-ID" sz="2000" b="1" dirty="0" smtClean="0">
                <a:solidFill>
                  <a:srgbClr val="002060"/>
                </a:solidFill>
                <a:latin typeface="Calibri" pitchFamily="34" charset="0"/>
              </a:rPr>
              <a:t>tata kelola satuan atau program pendidikan (PTN, ex BHMN) </a:t>
            </a:r>
            <a:r>
              <a:rPr lang="id-ID" sz="2000" dirty="0" smtClean="0">
                <a:solidFill>
                  <a:srgbClr val="002060"/>
                </a:solidFill>
                <a:latin typeface="Calibri" pitchFamily="34" charset="0"/>
              </a:rPr>
              <a:t>atas dasar prinsip </a:t>
            </a:r>
            <a:r>
              <a:rPr lang="id-ID" sz="2000" b="1" dirty="0" smtClean="0">
                <a:solidFill>
                  <a:srgbClr val="002060"/>
                </a:solidFill>
                <a:latin typeface="Calibri" pitchFamily="34" charset="0"/>
              </a:rPr>
              <a:t>otonomi</a:t>
            </a:r>
            <a:r>
              <a:rPr lang="id-ID" sz="2000" dirty="0" smtClean="0">
                <a:solidFill>
                  <a:srgbClr val="002060"/>
                </a:solidFill>
                <a:latin typeface="Calibri" pitchFamily="34" charset="0"/>
              </a:rPr>
              <a:t>, akuntabilitas, penjaminan mutu, dan transparansi. </a:t>
            </a:r>
          </a:p>
          <a:p>
            <a:pPr marL="457200" lvl="0" indent="-457200" algn="just"/>
            <a:endParaRPr lang="id-ID" sz="2000" dirty="0">
              <a:solidFill>
                <a:srgbClr val="002060"/>
              </a:solidFill>
              <a:latin typeface="Calibri" pitchFamily="34" charset="0"/>
              <a:cs typeface="Arial" pitchFamily="34" charset="0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3512EE-E80A-49B6-9057-85462308C041}" type="slidenum">
              <a:rPr lang="id-ID" smtClean="0"/>
              <a:pPr/>
              <a:t>18</a:t>
            </a:fld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57224" y="1000108"/>
            <a:ext cx="742955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d-ID" sz="2400" b="1" dirty="0" smtClean="0">
                <a:solidFill>
                  <a:srgbClr val="002060"/>
                </a:solidFill>
                <a:latin typeface="Calibri" pitchFamily="34" charset="0"/>
                <a:cs typeface="Arial" pitchFamily="34" charset="0"/>
              </a:rPr>
              <a:t>SOLUSI ATAS </a:t>
            </a:r>
            <a:r>
              <a:rPr lang="en-US" sz="2400" b="1" dirty="0" err="1" smtClean="0">
                <a:solidFill>
                  <a:srgbClr val="002060"/>
                </a:solidFill>
                <a:latin typeface="Calibri" pitchFamily="34" charset="0"/>
                <a:cs typeface="Arial" pitchFamily="34" charset="0"/>
              </a:rPr>
              <a:t>PUTUSAN</a:t>
            </a:r>
            <a:r>
              <a:rPr lang="en-US" sz="2400" b="1" dirty="0" smtClean="0">
                <a:solidFill>
                  <a:srgbClr val="002060"/>
                </a:solidFill>
                <a:latin typeface="Calibri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Calibri" pitchFamily="34" charset="0"/>
                <a:cs typeface="Arial" pitchFamily="34" charset="0"/>
              </a:rPr>
              <a:t>MAHKAMAH</a:t>
            </a:r>
            <a:r>
              <a:rPr lang="en-US" sz="2400" b="1" dirty="0" smtClean="0">
                <a:solidFill>
                  <a:srgbClr val="002060"/>
                </a:solidFill>
                <a:latin typeface="Calibri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Calibri" pitchFamily="34" charset="0"/>
                <a:cs typeface="Arial" pitchFamily="34" charset="0"/>
              </a:rPr>
              <a:t>KONSTITUSI</a:t>
            </a:r>
            <a:r>
              <a:rPr lang="en-US" sz="2400" b="1" dirty="0" smtClean="0">
                <a:solidFill>
                  <a:srgbClr val="002060"/>
                </a:solidFill>
                <a:latin typeface="Calibri" pitchFamily="34" charset="0"/>
                <a:cs typeface="Arial" pitchFamily="34" charset="0"/>
              </a:rPr>
              <a:t> </a:t>
            </a:r>
            <a:r>
              <a:rPr lang="id-ID" sz="2400" b="1" dirty="0" smtClean="0">
                <a:solidFill>
                  <a:srgbClr val="002060"/>
                </a:solidFill>
                <a:latin typeface="Calibri" pitchFamily="34" charset="0"/>
                <a:cs typeface="Arial" pitchFamily="34" charset="0"/>
              </a:rPr>
              <a:t>(2)</a:t>
            </a:r>
          </a:p>
          <a:p>
            <a:pPr algn="just"/>
            <a:r>
              <a:rPr lang="en-US" sz="1200" dirty="0" smtClean="0">
                <a:solidFill>
                  <a:srgbClr val="002060"/>
                </a:solidFill>
                <a:latin typeface="Calibri" pitchFamily="34" charset="0"/>
                <a:cs typeface="Arial" pitchFamily="34" charset="0"/>
              </a:rPr>
              <a:t> </a:t>
            </a:r>
            <a:endParaRPr lang="id-ID" sz="1200" dirty="0" smtClean="0">
              <a:solidFill>
                <a:srgbClr val="002060"/>
              </a:solidFill>
              <a:latin typeface="Calibri" pitchFamily="34" charset="0"/>
              <a:cs typeface="Arial" pitchFamily="34" charset="0"/>
            </a:endParaRPr>
          </a:p>
          <a:p>
            <a:pPr marL="457200" lvl="0" indent="-457200" algn="just"/>
            <a:endParaRPr lang="id-ID" sz="2000" dirty="0">
              <a:solidFill>
                <a:srgbClr val="002060"/>
              </a:solidFill>
              <a:latin typeface="Calibri" pitchFamily="34" charset="0"/>
              <a:cs typeface="Arial" pitchFamily="34" charset="0"/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2500298" y="3357562"/>
            <a:ext cx="1857388" cy="1071570"/>
          </a:xfrm>
          <a:prstGeom prst="round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b="1" dirty="0" smtClean="0">
                <a:solidFill>
                  <a:schemeClr val="bg1"/>
                </a:solidFill>
                <a:latin typeface="Calibri" pitchFamily="34" charset="0"/>
              </a:rPr>
              <a:t>Pasal 15 f dan g </a:t>
            </a:r>
          </a:p>
          <a:p>
            <a:pPr algn="ctr"/>
            <a:r>
              <a:rPr lang="en-US" b="1" dirty="0" smtClean="0">
                <a:solidFill>
                  <a:schemeClr val="bg1"/>
                </a:solidFill>
                <a:latin typeface="Calibri" pitchFamily="34" charset="0"/>
              </a:rPr>
              <a:t>P</a:t>
            </a:r>
            <a:r>
              <a:rPr lang="id-ID" b="1" dirty="0" smtClean="0">
                <a:solidFill>
                  <a:schemeClr val="bg1"/>
                </a:solidFill>
                <a:latin typeface="Calibri" pitchFamily="34" charset="0"/>
              </a:rPr>
              <a:t>P. No. </a:t>
            </a:r>
            <a:r>
              <a:rPr lang="en-US" b="1" dirty="0" smtClean="0">
                <a:solidFill>
                  <a:schemeClr val="bg1"/>
                </a:solidFill>
                <a:latin typeface="Calibri" pitchFamily="34" charset="0"/>
              </a:rPr>
              <a:t>17</a:t>
            </a:r>
            <a:r>
              <a:rPr lang="id-ID" b="1" dirty="0" smtClean="0">
                <a:solidFill>
                  <a:schemeClr val="bg1"/>
                </a:solidFill>
                <a:latin typeface="Calibri" pitchFamily="34" charset="0"/>
              </a:rPr>
              <a:t>/</a:t>
            </a:r>
            <a:r>
              <a:rPr lang="en-US" b="1" dirty="0" smtClean="0">
                <a:solidFill>
                  <a:schemeClr val="bg1"/>
                </a:solidFill>
                <a:latin typeface="Calibri" pitchFamily="34" charset="0"/>
              </a:rPr>
              <a:t>2010</a:t>
            </a:r>
            <a:endParaRPr lang="id-ID" dirty="0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4" name="Oval 3"/>
          <p:cNvSpPr/>
          <p:nvPr/>
        </p:nvSpPr>
        <p:spPr>
          <a:xfrm>
            <a:off x="4286248" y="3000372"/>
            <a:ext cx="1857388" cy="1857388"/>
          </a:xfrm>
          <a:prstGeom prst="ellipse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2000" b="1" dirty="0" smtClean="0">
                <a:solidFill>
                  <a:srgbClr val="002060"/>
                </a:solidFill>
                <a:latin typeface="Calibri" pitchFamily="34" charset="0"/>
              </a:rPr>
              <a:t>Otonomi</a:t>
            </a:r>
            <a:r>
              <a:rPr lang="id-ID" sz="1600" dirty="0" smtClean="0">
                <a:solidFill>
                  <a:srgbClr val="002060"/>
                </a:solidFill>
                <a:latin typeface="Calibri" pitchFamily="34" charset="0"/>
              </a:rPr>
              <a:t>, akuntabilitas, penjaminan mutu, dan transparansi</a:t>
            </a:r>
            <a:endParaRPr lang="id-ID" sz="1600" dirty="0">
              <a:latin typeface="Calibri" pitchFamily="34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1000100" y="2500306"/>
            <a:ext cx="1214446" cy="428628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b="1" dirty="0" smtClean="0">
                <a:solidFill>
                  <a:schemeClr val="bg1"/>
                </a:solidFill>
                <a:latin typeface="Calibri" pitchFamily="34" charset="0"/>
              </a:rPr>
              <a:t>PTN</a:t>
            </a:r>
            <a:endParaRPr lang="id-ID" b="1" dirty="0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1000100" y="3071810"/>
            <a:ext cx="1214446" cy="428628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b="1" dirty="0" smtClean="0">
                <a:solidFill>
                  <a:schemeClr val="bg1"/>
                </a:solidFill>
                <a:latin typeface="Calibri" pitchFamily="34" charset="0"/>
              </a:rPr>
              <a:t>BHMN</a:t>
            </a:r>
            <a:endParaRPr lang="id-ID" b="1" dirty="0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1000100" y="3643314"/>
            <a:ext cx="1214446" cy="428628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b="1" dirty="0" smtClean="0">
                <a:solidFill>
                  <a:schemeClr val="bg1"/>
                </a:solidFill>
                <a:latin typeface="Calibri" pitchFamily="34" charset="0"/>
              </a:rPr>
              <a:t>PTS</a:t>
            </a:r>
            <a:endParaRPr lang="id-ID" b="1" dirty="0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1000100" y="4214818"/>
            <a:ext cx="1214446" cy="428628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1600" b="1" dirty="0" smtClean="0">
                <a:solidFill>
                  <a:schemeClr val="bg1"/>
                </a:solidFill>
                <a:latin typeface="Calibri" pitchFamily="34" charset="0"/>
              </a:rPr>
              <a:t>PT Kedinasan</a:t>
            </a:r>
            <a:endParaRPr lang="id-ID" sz="1600" b="1" dirty="0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1000100" y="4786322"/>
            <a:ext cx="1214446" cy="428628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1600" b="1" dirty="0" smtClean="0">
                <a:solidFill>
                  <a:schemeClr val="bg1"/>
                </a:solidFill>
                <a:latin typeface="Calibri" pitchFamily="34" charset="0"/>
              </a:rPr>
              <a:t>PT Pemda</a:t>
            </a:r>
            <a:endParaRPr lang="id-ID" sz="1600" b="1" dirty="0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11" name="Right Bracket 10"/>
          <p:cNvSpPr/>
          <p:nvPr/>
        </p:nvSpPr>
        <p:spPr>
          <a:xfrm>
            <a:off x="2214546" y="2714620"/>
            <a:ext cx="71438" cy="2286016"/>
          </a:xfrm>
          <a:prstGeom prst="rightBracket">
            <a:avLst/>
          </a:prstGeom>
          <a:ln/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2" name="Right Arrow 11"/>
          <p:cNvSpPr/>
          <p:nvPr/>
        </p:nvSpPr>
        <p:spPr>
          <a:xfrm>
            <a:off x="2285984" y="3500438"/>
            <a:ext cx="285752" cy="857256"/>
          </a:xfrm>
          <a:prstGeom prst="rightArrow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3" name="Right Arrow 12"/>
          <p:cNvSpPr/>
          <p:nvPr/>
        </p:nvSpPr>
        <p:spPr>
          <a:xfrm>
            <a:off x="4214810" y="3500438"/>
            <a:ext cx="285752" cy="857256"/>
          </a:xfrm>
          <a:prstGeom prst="rightArrow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6" name="Rounded Rectangle 15"/>
          <p:cNvSpPr/>
          <p:nvPr/>
        </p:nvSpPr>
        <p:spPr>
          <a:xfrm>
            <a:off x="6143636" y="3214686"/>
            <a:ext cx="1714512" cy="1357322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b="1" dirty="0" smtClean="0">
                <a:solidFill>
                  <a:srgbClr val="002060"/>
                </a:solidFill>
                <a:latin typeface="Calibri" pitchFamily="34" charset="0"/>
              </a:rPr>
              <a:t>Permendiknas Tentang Perguruan  Tinggi</a:t>
            </a:r>
            <a:endParaRPr lang="id-ID" b="1" dirty="0">
              <a:solidFill>
                <a:srgbClr val="002060"/>
              </a:solidFill>
              <a:latin typeface="Calibri" pitchFamily="34" charset="0"/>
            </a:endParaRPr>
          </a:p>
        </p:txBody>
      </p:sp>
      <p:sp>
        <p:nvSpPr>
          <p:cNvPr id="14" name="Right Arrow 13"/>
          <p:cNvSpPr/>
          <p:nvPr/>
        </p:nvSpPr>
        <p:spPr>
          <a:xfrm>
            <a:off x="5929322" y="3500438"/>
            <a:ext cx="285752" cy="857256"/>
          </a:xfrm>
          <a:prstGeom prst="rightArrow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3512EE-E80A-49B6-9057-85462308C041}" type="slidenum">
              <a:rPr lang="id-ID" smtClean="0"/>
              <a:pPr/>
              <a:t>19</a:t>
            </a:fld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6" grpId="0" animBg="1"/>
      <p:bldP spid="1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28596" y="1000108"/>
            <a:ext cx="8143932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d-ID" sz="2400" b="1" dirty="0" smtClean="0">
                <a:solidFill>
                  <a:srgbClr val="002060"/>
                </a:solidFill>
                <a:latin typeface="Calibri" pitchFamily="34" charset="0"/>
                <a:cs typeface="Arial" pitchFamily="34" charset="0"/>
              </a:rPr>
              <a:t>SOLUSI ATAS </a:t>
            </a:r>
            <a:r>
              <a:rPr lang="en-US" sz="2400" b="1" dirty="0" err="1" smtClean="0">
                <a:solidFill>
                  <a:srgbClr val="002060"/>
                </a:solidFill>
                <a:latin typeface="Calibri" pitchFamily="34" charset="0"/>
                <a:cs typeface="Arial" pitchFamily="34" charset="0"/>
              </a:rPr>
              <a:t>PUTUSAN</a:t>
            </a:r>
            <a:r>
              <a:rPr lang="en-US" sz="2400" b="1" dirty="0" smtClean="0">
                <a:solidFill>
                  <a:srgbClr val="002060"/>
                </a:solidFill>
                <a:latin typeface="Calibri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Calibri" pitchFamily="34" charset="0"/>
                <a:cs typeface="Arial" pitchFamily="34" charset="0"/>
              </a:rPr>
              <a:t>MAHKAMAH</a:t>
            </a:r>
            <a:r>
              <a:rPr lang="en-US" sz="2400" b="1" dirty="0" smtClean="0">
                <a:solidFill>
                  <a:srgbClr val="002060"/>
                </a:solidFill>
                <a:latin typeface="Calibri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Calibri" pitchFamily="34" charset="0"/>
                <a:cs typeface="Arial" pitchFamily="34" charset="0"/>
              </a:rPr>
              <a:t>KONSTITUSI</a:t>
            </a:r>
            <a:r>
              <a:rPr lang="en-US" sz="2400" b="1" dirty="0" smtClean="0">
                <a:solidFill>
                  <a:srgbClr val="002060"/>
                </a:solidFill>
                <a:latin typeface="Calibri" pitchFamily="34" charset="0"/>
                <a:cs typeface="Arial" pitchFamily="34" charset="0"/>
              </a:rPr>
              <a:t> </a:t>
            </a:r>
            <a:r>
              <a:rPr lang="id-ID" sz="2400" b="1" dirty="0" smtClean="0">
                <a:solidFill>
                  <a:srgbClr val="002060"/>
                </a:solidFill>
                <a:latin typeface="Calibri" pitchFamily="34" charset="0"/>
                <a:cs typeface="Arial" pitchFamily="34" charset="0"/>
              </a:rPr>
              <a:t>(3)</a:t>
            </a:r>
          </a:p>
          <a:p>
            <a:pPr algn="just"/>
            <a:r>
              <a:rPr lang="en-US" sz="1200" dirty="0" smtClean="0">
                <a:solidFill>
                  <a:srgbClr val="002060"/>
                </a:solidFill>
                <a:latin typeface="Calibri" pitchFamily="34" charset="0"/>
                <a:cs typeface="Arial" pitchFamily="34" charset="0"/>
              </a:rPr>
              <a:t> </a:t>
            </a:r>
            <a:endParaRPr lang="id-ID" sz="1200" dirty="0" smtClean="0">
              <a:solidFill>
                <a:srgbClr val="002060"/>
              </a:solidFill>
              <a:latin typeface="Calibri" pitchFamily="34" charset="0"/>
              <a:cs typeface="Arial" pitchFamily="34" charset="0"/>
            </a:endParaRPr>
          </a:p>
          <a:p>
            <a:pPr marL="365125" lvl="0" indent="-365125" algn="just"/>
            <a:r>
              <a:rPr lang="id-ID" sz="2000" dirty="0" smtClean="0">
                <a:solidFill>
                  <a:srgbClr val="002060"/>
                </a:solidFill>
                <a:latin typeface="Calibri" pitchFamily="34" charset="0"/>
              </a:rPr>
              <a:t>2. </a:t>
            </a:r>
            <a:r>
              <a:rPr lang="id-ID" sz="2200" dirty="0" smtClean="0">
                <a:solidFill>
                  <a:srgbClr val="002060"/>
                </a:solidFill>
                <a:latin typeface="Calibri" pitchFamily="34" charset="0"/>
              </a:rPr>
              <a:t>	Kementerian Hukum dan HAM harus segera menyelesaikan masalah yayasan, yang apabila tidak diselesaikan akan mengakibatkan: </a:t>
            </a:r>
          </a:p>
          <a:p>
            <a:pPr marL="715963" lvl="0" indent="-350838" algn="just">
              <a:buAutoNum type="alphaLcPeriod"/>
            </a:pPr>
            <a:r>
              <a:rPr lang="id-ID" sz="2200" dirty="0" smtClean="0">
                <a:solidFill>
                  <a:srgbClr val="002060"/>
                </a:solidFill>
                <a:latin typeface="Calibri" pitchFamily="34" charset="0"/>
              </a:rPr>
              <a:t>ribuan yayasan yang belum disahkan sebagai badan hukum oleh Kementerian Hukum dan HAM, atau belum menyesuai-kan pada UU Yayasan namun sudah menyelenggarakan pendidikan, tidak boleh lagi menyelenggarakan pendidikan (ilegal);</a:t>
            </a:r>
          </a:p>
          <a:p>
            <a:pPr marL="715963" lvl="0" indent="-350838" algn="just">
              <a:buAutoNum type="alphaLcPeriod"/>
            </a:pPr>
            <a:r>
              <a:rPr lang="id-ID" sz="2200" dirty="0" smtClean="0">
                <a:solidFill>
                  <a:srgbClr val="002060"/>
                </a:solidFill>
                <a:latin typeface="Calibri" pitchFamily="34" charset="0"/>
              </a:rPr>
              <a:t>masyarakat tidak dapat mengajukan pendirian satuan pendidikan dalam bentuk yayasan;</a:t>
            </a:r>
          </a:p>
          <a:p>
            <a:pPr marL="715963" lvl="0" indent="-350838" algn="just"/>
            <a:endParaRPr lang="id-ID" sz="2200" dirty="0" smtClean="0">
              <a:solidFill>
                <a:srgbClr val="002060"/>
              </a:solidFill>
              <a:latin typeface="Calibri" pitchFamily="34" charset="0"/>
            </a:endParaRPr>
          </a:p>
          <a:p>
            <a:pPr marL="365125" lvl="0" indent="-365125" algn="just"/>
            <a:r>
              <a:rPr lang="id-ID" sz="2200" dirty="0" smtClean="0">
                <a:solidFill>
                  <a:srgbClr val="002060"/>
                </a:solidFill>
                <a:latin typeface="Calibri" pitchFamily="34" charset="0"/>
              </a:rPr>
              <a:t>3. 	PP. No. 14 Tahun 2010 tentang Pendidikan Kedinasan harus segera direvisi.</a:t>
            </a:r>
          </a:p>
          <a:p>
            <a:pPr marL="898525" lvl="0" indent="-533400" algn="just"/>
            <a:endParaRPr lang="id-ID" sz="2000" dirty="0">
              <a:solidFill>
                <a:srgbClr val="002060"/>
              </a:solidFill>
              <a:latin typeface="Calibri" pitchFamily="34" charset="0"/>
              <a:cs typeface="Arial" pitchFamily="34" charset="0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3512EE-E80A-49B6-9057-85462308C041}" type="slidenum">
              <a:rPr lang="id-ID" smtClean="0"/>
              <a:pPr/>
              <a:t>20</a:t>
            </a:fld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57158" y="500042"/>
            <a:ext cx="8286808" cy="594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d-ID" sz="2400" b="1" dirty="0" smtClean="0">
                <a:solidFill>
                  <a:srgbClr val="002060"/>
                </a:solidFill>
                <a:latin typeface="Calibri" pitchFamily="34" charset="0"/>
                <a:cs typeface="Arial" pitchFamily="34" charset="0"/>
              </a:rPr>
              <a:t>SOLUSI ATAS </a:t>
            </a:r>
            <a:r>
              <a:rPr lang="en-US" sz="2400" b="1" dirty="0" err="1" smtClean="0">
                <a:solidFill>
                  <a:srgbClr val="002060"/>
                </a:solidFill>
                <a:latin typeface="Calibri" pitchFamily="34" charset="0"/>
                <a:cs typeface="Arial" pitchFamily="34" charset="0"/>
              </a:rPr>
              <a:t>PUTUSAN</a:t>
            </a:r>
            <a:r>
              <a:rPr lang="en-US" sz="2400" b="1" dirty="0" smtClean="0">
                <a:solidFill>
                  <a:srgbClr val="002060"/>
                </a:solidFill>
                <a:latin typeface="Calibri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Calibri" pitchFamily="34" charset="0"/>
                <a:cs typeface="Arial" pitchFamily="34" charset="0"/>
              </a:rPr>
              <a:t>MAHKAMAH</a:t>
            </a:r>
            <a:r>
              <a:rPr lang="en-US" sz="2400" b="1" dirty="0" smtClean="0">
                <a:solidFill>
                  <a:srgbClr val="002060"/>
                </a:solidFill>
                <a:latin typeface="Calibri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Calibri" pitchFamily="34" charset="0"/>
                <a:cs typeface="Arial" pitchFamily="34" charset="0"/>
              </a:rPr>
              <a:t>KONSTITUSI</a:t>
            </a:r>
            <a:r>
              <a:rPr lang="en-US" sz="2400" b="1" dirty="0" smtClean="0">
                <a:solidFill>
                  <a:srgbClr val="002060"/>
                </a:solidFill>
                <a:latin typeface="Calibri" pitchFamily="34" charset="0"/>
                <a:cs typeface="Arial" pitchFamily="34" charset="0"/>
              </a:rPr>
              <a:t> </a:t>
            </a:r>
            <a:r>
              <a:rPr lang="id-ID" sz="2400" b="1" dirty="0" smtClean="0">
                <a:solidFill>
                  <a:srgbClr val="002060"/>
                </a:solidFill>
                <a:latin typeface="Calibri" pitchFamily="34" charset="0"/>
                <a:cs typeface="Arial" pitchFamily="34" charset="0"/>
              </a:rPr>
              <a:t>(4)</a:t>
            </a:r>
          </a:p>
          <a:p>
            <a:pPr algn="just"/>
            <a:r>
              <a:rPr lang="en-US" sz="1200" dirty="0" smtClean="0">
                <a:solidFill>
                  <a:srgbClr val="002060"/>
                </a:solidFill>
                <a:latin typeface="Calibri" pitchFamily="34" charset="0"/>
                <a:cs typeface="Arial" pitchFamily="34" charset="0"/>
              </a:rPr>
              <a:t> </a:t>
            </a:r>
            <a:endParaRPr lang="id-ID" sz="1200" dirty="0" smtClean="0">
              <a:solidFill>
                <a:srgbClr val="002060"/>
              </a:solidFill>
              <a:latin typeface="Calibri" pitchFamily="34" charset="0"/>
              <a:cs typeface="Arial" pitchFamily="34" charset="0"/>
            </a:endParaRPr>
          </a:p>
          <a:p>
            <a:pPr marL="365125" lvl="0" indent="-365125" algn="just">
              <a:buAutoNum type="arabicPeriod" startAt="4"/>
            </a:pPr>
            <a:r>
              <a:rPr lang="id-ID" sz="2000" dirty="0" smtClean="0">
                <a:solidFill>
                  <a:srgbClr val="002060"/>
                </a:solidFill>
                <a:latin typeface="Calibri" pitchFamily="34" charset="0"/>
              </a:rPr>
              <a:t>Kementerian Dalam Negeri, Kementerian Kesehatan, dan Kementerian Pendidikan Nasional harus segera merundingkan kembali penyelesaian pendidikan tinggi kesehatan yang diselenggarakan oleh pemerintah daerah.</a:t>
            </a:r>
          </a:p>
          <a:p>
            <a:pPr marL="365125" lvl="0" indent="-365125" algn="just"/>
            <a:endParaRPr lang="id-ID" sz="1200" dirty="0" smtClean="0">
              <a:solidFill>
                <a:srgbClr val="002060"/>
              </a:solidFill>
              <a:latin typeface="Calibri" pitchFamily="34" charset="0"/>
            </a:endParaRPr>
          </a:p>
          <a:p>
            <a:pPr marL="365125" indent="-365125" algn="just">
              <a:buAutoNum type="arabicPeriod" startAt="5"/>
            </a:pPr>
            <a:r>
              <a:rPr lang="en-US" sz="2000" dirty="0" err="1" smtClean="0">
                <a:solidFill>
                  <a:srgbClr val="002060"/>
                </a:solidFill>
                <a:latin typeface="Calibri" pitchFamily="34" charset="0"/>
              </a:rPr>
              <a:t>Peraturan</a:t>
            </a:r>
            <a:r>
              <a:rPr lang="en-US" sz="2000" dirty="0" smtClean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Calibri" pitchFamily="34" charset="0"/>
              </a:rPr>
              <a:t>Pemerintah</a:t>
            </a:r>
            <a:r>
              <a:rPr lang="en-US" sz="2000" dirty="0" smtClean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Calibri" pitchFamily="34" charset="0"/>
              </a:rPr>
              <a:t>Nomor</a:t>
            </a:r>
            <a:r>
              <a:rPr lang="en-US" sz="2000" dirty="0" smtClean="0">
                <a:solidFill>
                  <a:srgbClr val="002060"/>
                </a:solidFill>
                <a:latin typeface="Calibri" pitchFamily="34" charset="0"/>
              </a:rPr>
              <a:t> 38 </a:t>
            </a:r>
            <a:r>
              <a:rPr lang="en-US" sz="2000" dirty="0" err="1" smtClean="0">
                <a:solidFill>
                  <a:srgbClr val="002060"/>
                </a:solidFill>
                <a:latin typeface="Calibri" pitchFamily="34" charset="0"/>
              </a:rPr>
              <a:t>Tahun</a:t>
            </a:r>
            <a:r>
              <a:rPr lang="en-US" sz="2000" dirty="0" smtClean="0">
                <a:solidFill>
                  <a:srgbClr val="002060"/>
                </a:solidFill>
                <a:latin typeface="Calibri" pitchFamily="34" charset="0"/>
              </a:rPr>
              <a:t> 2010 </a:t>
            </a:r>
            <a:r>
              <a:rPr lang="en-US" sz="2000" dirty="0" err="1" smtClean="0">
                <a:solidFill>
                  <a:srgbClr val="002060"/>
                </a:solidFill>
                <a:latin typeface="Calibri" pitchFamily="34" charset="0"/>
              </a:rPr>
              <a:t>tentang</a:t>
            </a:r>
            <a:r>
              <a:rPr lang="en-US" sz="2000" dirty="0" smtClean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id-ID" sz="2000" dirty="0" smtClean="0">
                <a:solidFill>
                  <a:srgbClr val="002060"/>
                </a:solidFill>
                <a:latin typeface="Calibri" pitchFamily="34" charset="0"/>
              </a:rPr>
              <a:t>BHP </a:t>
            </a:r>
            <a:r>
              <a:rPr lang="en-US" sz="2000" dirty="0" err="1" smtClean="0">
                <a:solidFill>
                  <a:srgbClr val="002060"/>
                </a:solidFill>
                <a:latin typeface="Calibri" pitchFamily="34" charset="0"/>
              </a:rPr>
              <a:t>Pemerintah</a:t>
            </a:r>
            <a:r>
              <a:rPr lang="en-US" sz="2000" dirty="0" smtClean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en-US" sz="2000" b="1" dirty="0" err="1" smtClean="0">
                <a:solidFill>
                  <a:srgbClr val="002060"/>
                </a:solidFill>
                <a:latin typeface="Calibri" pitchFamily="34" charset="0"/>
              </a:rPr>
              <a:t>Universitas</a:t>
            </a:r>
            <a:r>
              <a:rPr lang="en-US" sz="2000" b="1" dirty="0" smtClean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en-US" sz="2000" b="1" dirty="0" err="1" smtClean="0">
                <a:solidFill>
                  <a:srgbClr val="002060"/>
                </a:solidFill>
                <a:latin typeface="Calibri" pitchFamily="34" charset="0"/>
              </a:rPr>
              <a:t>Pertahanan</a:t>
            </a:r>
            <a:r>
              <a:rPr lang="id-ID" sz="2000" b="1" dirty="0" smtClean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id-ID" sz="2000" dirty="0" smtClean="0">
                <a:solidFill>
                  <a:srgbClr val="002060"/>
                </a:solidFill>
                <a:latin typeface="Calibri" pitchFamily="34" charset="0"/>
              </a:rPr>
              <a:t>harus segera dicabut, dan Pemerintah segera mendirikan perguruan tinggi untuk menyelenggarakan pendidikan tinggi pertahanan.</a:t>
            </a:r>
          </a:p>
          <a:p>
            <a:pPr marL="457200" indent="-457200" algn="just"/>
            <a:endParaRPr lang="id-ID" sz="1200" dirty="0" smtClean="0">
              <a:solidFill>
                <a:srgbClr val="002060"/>
              </a:solidFill>
              <a:latin typeface="Calibri" pitchFamily="34" charset="0"/>
            </a:endParaRPr>
          </a:p>
          <a:p>
            <a:pPr marL="365125" lvl="0" indent="-365125" algn="just"/>
            <a:r>
              <a:rPr lang="id-ID" sz="2000" dirty="0" smtClean="0">
                <a:solidFill>
                  <a:srgbClr val="002060"/>
                </a:solidFill>
                <a:latin typeface="Calibri" pitchFamily="34" charset="0"/>
              </a:rPr>
              <a:t>6.	</a:t>
            </a:r>
            <a:r>
              <a:rPr lang="en-US" sz="2000" dirty="0" smtClean="0">
                <a:solidFill>
                  <a:srgbClr val="002060"/>
                </a:solidFill>
                <a:latin typeface="Calibri" pitchFamily="34" charset="0"/>
              </a:rPr>
              <a:t>5 (lima) </a:t>
            </a:r>
            <a:r>
              <a:rPr lang="en-US" sz="2000" dirty="0" err="1" smtClean="0">
                <a:solidFill>
                  <a:srgbClr val="002060"/>
                </a:solidFill>
                <a:latin typeface="Calibri" pitchFamily="34" charset="0"/>
              </a:rPr>
              <a:t>perguruan</a:t>
            </a:r>
            <a:r>
              <a:rPr lang="en-US" sz="2000" dirty="0" smtClean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Calibri" pitchFamily="34" charset="0"/>
              </a:rPr>
              <a:t>tinggi</a:t>
            </a:r>
            <a:r>
              <a:rPr lang="en-US" sz="2000" dirty="0" smtClean="0">
                <a:solidFill>
                  <a:srgbClr val="002060"/>
                </a:solidFill>
                <a:latin typeface="Calibri" pitchFamily="34" charset="0"/>
              </a:rPr>
              <a:t> yang </a:t>
            </a:r>
            <a:r>
              <a:rPr lang="en-US" sz="2000" dirty="0" err="1" smtClean="0">
                <a:solidFill>
                  <a:srgbClr val="002060"/>
                </a:solidFill>
                <a:latin typeface="Calibri" pitchFamily="34" charset="0"/>
              </a:rPr>
              <a:t>diselenggarakan</a:t>
            </a:r>
            <a:r>
              <a:rPr lang="en-US" sz="2000" dirty="0" smtClean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Calibri" pitchFamily="34" charset="0"/>
              </a:rPr>
              <a:t>oleh</a:t>
            </a:r>
            <a:r>
              <a:rPr lang="en-US" sz="2000" dirty="0" smtClean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Calibri" pitchFamily="34" charset="0"/>
              </a:rPr>
              <a:t>masyarakat</a:t>
            </a:r>
            <a:r>
              <a:rPr lang="en-US" sz="2000" dirty="0" smtClean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id-ID" sz="2000" dirty="0" smtClean="0">
                <a:solidFill>
                  <a:srgbClr val="002060"/>
                </a:solidFill>
                <a:latin typeface="Calibri" pitchFamily="34" charset="0"/>
              </a:rPr>
              <a:t>(PTS), yaitu Universitas Musamus di Merauke, Universitas Borneo di Tarakan, Universitas Bangka Belitung, Politeknik Manufaktur Timah Bangka Belitung, dan Politeknik Batam, yang sedang diproses </a:t>
            </a:r>
            <a:r>
              <a:rPr lang="en-US" sz="2000" dirty="0" err="1" smtClean="0">
                <a:solidFill>
                  <a:srgbClr val="002060"/>
                </a:solidFill>
                <a:latin typeface="Calibri" pitchFamily="34" charset="0"/>
              </a:rPr>
              <a:t>menjadi</a:t>
            </a:r>
            <a:r>
              <a:rPr lang="en-US" sz="2000" dirty="0" smtClean="0">
                <a:solidFill>
                  <a:srgbClr val="002060"/>
                </a:solidFill>
                <a:latin typeface="Calibri" pitchFamily="34" charset="0"/>
              </a:rPr>
              <a:t> B</a:t>
            </a:r>
            <a:r>
              <a:rPr lang="id-ID" sz="2000" dirty="0" smtClean="0">
                <a:solidFill>
                  <a:srgbClr val="002060"/>
                </a:solidFill>
                <a:latin typeface="Calibri" pitchFamily="34" charset="0"/>
              </a:rPr>
              <a:t>HP </a:t>
            </a:r>
            <a:r>
              <a:rPr lang="en-US" sz="2000" dirty="0" err="1" smtClean="0">
                <a:solidFill>
                  <a:srgbClr val="002060"/>
                </a:solidFill>
                <a:latin typeface="Calibri" pitchFamily="34" charset="0"/>
              </a:rPr>
              <a:t>Pemerintah</a:t>
            </a:r>
            <a:r>
              <a:rPr lang="id-ID" sz="2000" dirty="0" smtClean="0">
                <a:solidFill>
                  <a:srgbClr val="002060"/>
                </a:solidFill>
                <a:latin typeface="Calibri" pitchFamily="34" charset="0"/>
              </a:rPr>
              <a:t> harus segera dihentikan, dan diproses menjadi PTN.</a:t>
            </a:r>
          </a:p>
          <a:p>
            <a:pPr marL="457200" indent="-457200" algn="just">
              <a:buAutoNum type="arabicPeriod" startAt="5"/>
            </a:pPr>
            <a:endParaRPr lang="id-ID" sz="2000" dirty="0" smtClean="0">
              <a:solidFill>
                <a:srgbClr val="002060"/>
              </a:solidFill>
              <a:latin typeface="Calibri" pitchFamily="34" charset="0"/>
            </a:endParaRPr>
          </a:p>
          <a:p>
            <a:pPr marL="365125" lvl="0" indent="-365125" algn="just">
              <a:buAutoNum type="arabicPeriod" startAt="4"/>
            </a:pPr>
            <a:endParaRPr lang="id-ID" sz="2000" dirty="0" smtClean="0">
              <a:solidFill>
                <a:srgbClr val="002060"/>
              </a:solidFill>
              <a:latin typeface="Calibri" pitchFamily="34" charset="0"/>
            </a:endParaRPr>
          </a:p>
          <a:p>
            <a:pPr marL="898525" lvl="0" indent="-533400" algn="just"/>
            <a:endParaRPr lang="id-ID" sz="2000" dirty="0">
              <a:solidFill>
                <a:srgbClr val="002060"/>
              </a:solidFill>
              <a:latin typeface="Calibri" pitchFamily="34" charset="0"/>
              <a:cs typeface="Arial" pitchFamily="34" charset="0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3512EE-E80A-49B6-9057-85462308C041}" type="slidenum">
              <a:rPr lang="id-ID" smtClean="0"/>
              <a:pPr/>
              <a:t>21</a:t>
            </a:fld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00034" y="642918"/>
            <a:ext cx="8286808" cy="58015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d-ID" sz="2400" b="1" dirty="0" smtClean="0">
                <a:solidFill>
                  <a:srgbClr val="002060"/>
                </a:solidFill>
                <a:latin typeface="Calibri" pitchFamily="34" charset="0"/>
                <a:cs typeface="Arial" pitchFamily="34" charset="0"/>
              </a:rPr>
              <a:t>PERTANYAAN ATAS </a:t>
            </a:r>
            <a:r>
              <a:rPr lang="en-US" sz="2400" b="1" dirty="0" err="1" smtClean="0">
                <a:solidFill>
                  <a:srgbClr val="002060"/>
                </a:solidFill>
                <a:latin typeface="Calibri" pitchFamily="34" charset="0"/>
                <a:cs typeface="Arial" pitchFamily="34" charset="0"/>
              </a:rPr>
              <a:t>PUTUSAN</a:t>
            </a:r>
            <a:r>
              <a:rPr lang="en-US" sz="2400" b="1" dirty="0" smtClean="0">
                <a:solidFill>
                  <a:srgbClr val="002060"/>
                </a:solidFill>
                <a:latin typeface="Calibri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Calibri" pitchFamily="34" charset="0"/>
                <a:cs typeface="Arial" pitchFamily="34" charset="0"/>
              </a:rPr>
              <a:t>MAHKAMAH</a:t>
            </a:r>
            <a:r>
              <a:rPr lang="en-US" sz="2400" b="1" dirty="0" smtClean="0">
                <a:solidFill>
                  <a:srgbClr val="002060"/>
                </a:solidFill>
                <a:latin typeface="Calibri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Calibri" pitchFamily="34" charset="0"/>
                <a:cs typeface="Arial" pitchFamily="34" charset="0"/>
              </a:rPr>
              <a:t>KONSTITUSI</a:t>
            </a:r>
            <a:endParaRPr lang="id-ID" sz="2400" b="1" dirty="0" smtClean="0">
              <a:solidFill>
                <a:srgbClr val="002060"/>
              </a:solidFill>
              <a:latin typeface="Calibri" pitchFamily="34" charset="0"/>
              <a:cs typeface="Arial" pitchFamily="34" charset="0"/>
            </a:endParaRPr>
          </a:p>
          <a:p>
            <a:pPr algn="just"/>
            <a:r>
              <a:rPr lang="en-US" sz="1200" dirty="0" smtClean="0">
                <a:solidFill>
                  <a:srgbClr val="002060"/>
                </a:solidFill>
                <a:latin typeface="Calibri" pitchFamily="34" charset="0"/>
                <a:cs typeface="Arial" pitchFamily="34" charset="0"/>
              </a:rPr>
              <a:t> </a:t>
            </a:r>
            <a:endParaRPr lang="id-ID" sz="1200" dirty="0" smtClean="0">
              <a:solidFill>
                <a:srgbClr val="002060"/>
              </a:solidFill>
              <a:latin typeface="Calibri" pitchFamily="34" charset="0"/>
              <a:cs typeface="Arial" pitchFamily="34" charset="0"/>
            </a:endParaRPr>
          </a:p>
          <a:p>
            <a:pPr marL="365125" indent="-365125" algn="just">
              <a:buAutoNum type="arabicPeriod"/>
            </a:pPr>
            <a:r>
              <a:rPr lang="id-ID" sz="2100" i="1" dirty="0" smtClean="0">
                <a:solidFill>
                  <a:srgbClr val="002060"/>
                </a:solidFill>
                <a:latin typeface="Calibri" pitchFamily="34" charset="0"/>
              </a:rPr>
              <a:t>Ultra Petitum </a:t>
            </a:r>
            <a:r>
              <a:rPr lang="id-ID" sz="2100" dirty="0" smtClean="0">
                <a:solidFill>
                  <a:srgbClr val="002060"/>
                </a:solidFill>
                <a:latin typeface="Calibri" pitchFamily="34" charset="0"/>
              </a:rPr>
              <a:t>(memutuskan di luar yang dimohonkan)</a:t>
            </a:r>
          </a:p>
          <a:p>
            <a:pPr marL="365125" indent="-365125" algn="just"/>
            <a:r>
              <a:rPr lang="id-ID" sz="2100" dirty="0" smtClean="0">
                <a:solidFill>
                  <a:srgbClr val="002060"/>
                </a:solidFill>
                <a:latin typeface="Calibri" pitchFamily="34" charset="0"/>
              </a:rPr>
              <a:t>	Mahkamah Konstitusi telah mengambil putusan di luar permohonan, padahal menurut Penjelasan UU. No. 24 Tahun 2003 Tentang Mahkamah Konstitusi, Mahkamah Konstitusi terikat pada </a:t>
            </a:r>
            <a:r>
              <a:rPr lang="id-ID" sz="2100" b="1" u="sng" dirty="0" smtClean="0">
                <a:solidFill>
                  <a:srgbClr val="002060"/>
                </a:solidFill>
                <a:latin typeface="Calibri" pitchFamily="34" charset="0"/>
              </a:rPr>
              <a:t>prinsip umum penyelenggaraan kekuasaan kehakiman</a:t>
            </a:r>
            <a:r>
              <a:rPr lang="id-ID" sz="2100" b="1" dirty="0" smtClean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id-ID" sz="2100" dirty="0" smtClean="0">
                <a:solidFill>
                  <a:srgbClr val="002060"/>
                </a:solidFill>
                <a:latin typeface="Calibri" pitchFamily="34" charset="0"/>
              </a:rPr>
              <a:t>yang merdeka, bebas dari pengaruh kekuasaan lembaga lainnya dalam menegakkan hukum dan keadilan. Hal ini berarti  berlaku prinsip larangan melakukan </a:t>
            </a:r>
            <a:r>
              <a:rPr lang="id-ID" sz="2100" i="1" dirty="0" smtClean="0">
                <a:solidFill>
                  <a:srgbClr val="002060"/>
                </a:solidFill>
                <a:latin typeface="Calibri" pitchFamily="34" charset="0"/>
              </a:rPr>
              <a:t>ultra petitum</a:t>
            </a:r>
            <a:r>
              <a:rPr lang="id-ID" sz="2100" dirty="0" smtClean="0">
                <a:solidFill>
                  <a:srgbClr val="002060"/>
                </a:solidFill>
                <a:latin typeface="Calibri" pitchFamily="34" charset="0"/>
              </a:rPr>
              <a:t>.</a:t>
            </a:r>
          </a:p>
          <a:p>
            <a:pPr marL="457200" indent="-457200" algn="just"/>
            <a:r>
              <a:rPr lang="id-ID" sz="2100" dirty="0" smtClean="0">
                <a:solidFill>
                  <a:srgbClr val="002060"/>
                </a:solidFill>
                <a:latin typeface="Calibri" pitchFamily="34" charset="0"/>
              </a:rPr>
              <a:t> </a:t>
            </a:r>
          </a:p>
          <a:p>
            <a:pPr marL="365125" indent="-365125" algn="just"/>
            <a:r>
              <a:rPr lang="id-ID" sz="2100" dirty="0" smtClean="0">
                <a:solidFill>
                  <a:srgbClr val="002060"/>
                </a:solidFill>
                <a:latin typeface="Calibri" pitchFamily="34" charset="0"/>
              </a:rPr>
              <a:t>2. 	Apakah </a:t>
            </a:r>
            <a:r>
              <a:rPr lang="id-ID" sz="2100" u="sng" dirty="0" smtClean="0">
                <a:solidFill>
                  <a:srgbClr val="002060"/>
                </a:solidFill>
                <a:latin typeface="Calibri" pitchFamily="34" charset="0"/>
              </a:rPr>
              <a:t>semua</a:t>
            </a:r>
            <a:r>
              <a:rPr lang="id-ID" sz="2100" dirty="0" smtClean="0">
                <a:solidFill>
                  <a:srgbClr val="002060"/>
                </a:solidFill>
                <a:latin typeface="Calibri" pitchFamily="34" charset="0"/>
              </a:rPr>
              <a:t> Pasal UU BHP bertentangan dengan UUD 45</a:t>
            </a:r>
          </a:p>
          <a:p>
            <a:pPr marL="365125" lvl="0" indent="-365125" algn="just"/>
            <a:r>
              <a:rPr lang="id-ID" sz="2100" dirty="0" smtClean="0">
                <a:solidFill>
                  <a:srgbClr val="002060"/>
                </a:solidFill>
                <a:latin typeface="Calibri" pitchFamily="34" charset="0"/>
              </a:rPr>
              <a:t>	2.1.  	Pasal 4 ayat (1) UU BHP tentang prinsip nirlaba bagi BHP 	untuk mencegah komersialisasi;</a:t>
            </a:r>
          </a:p>
          <a:p>
            <a:pPr marL="898525" lvl="0" indent="-533400" algn="just"/>
            <a:r>
              <a:rPr lang="id-ID" sz="2100" dirty="0" smtClean="0">
                <a:solidFill>
                  <a:srgbClr val="002060"/>
                </a:solidFill>
                <a:latin typeface="Calibri" pitchFamily="34" charset="0"/>
              </a:rPr>
              <a:t>2.2.  	Pasal 5 dan Pasal 6 UU BHP yang mengijinkan keberagaman bentuk;</a:t>
            </a:r>
          </a:p>
          <a:p>
            <a:pPr marL="898525" lvl="0" indent="-533400" algn="just"/>
            <a:r>
              <a:rPr lang="id-ID" sz="2100" dirty="0" smtClean="0">
                <a:solidFill>
                  <a:srgbClr val="002060"/>
                </a:solidFill>
                <a:latin typeface="Calibri" pitchFamily="34" charset="0"/>
              </a:rPr>
              <a:t>2.3. 	Pasal 16 UU BHP menjamin keragaman tata kelola;</a:t>
            </a:r>
          </a:p>
          <a:p>
            <a:pPr marL="898525" lvl="0" indent="-533400" algn="just"/>
            <a:endParaRPr lang="id-ID" sz="2000" dirty="0">
              <a:solidFill>
                <a:srgbClr val="002060"/>
              </a:solidFill>
              <a:latin typeface="Calibri" pitchFamily="34" charset="0"/>
              <a:cs typeface="Arial" pitchFamily="34" charset="0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3512EE-E80A-49B6-9057-85462308C041}" type="slidenum">
              <a:rPr lang="id-ID" smtClean="0"/>
              <a:pPr/>
              <a:t>22</a:t>
            </a:fld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71472" y="1000108"/>
            <a:ext cx="8072494" cy="39857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d-ID" sz="2400" b="1" dirty="0" smtClean="0">
                <a:solidFill>
                  <a:srgbClr val="002060"/>
                </a:solidFill>
                <a:latin typeface="Calibri" pitchFamily="34" charset="0"/>
                <a:cs typeface="Arial" pitchFamily="34" charset="0"/>
              </a:rPr>
              <a:t>PERTANYAAN ATAS </a:t>
            </a:r>
            <a:r>
              <a:rPr lang="en-US" sz="2400" b="1" dirty="0" err="1" smtClean="0">
                <a:solidFill>
                  <a:srgbClr val="002060"/>
                </a:solidFill>
                <a:latin typeface="Calibri" pitchFamily="34" charset="0"/>
                <a:cs typeface="Arial" pitchFamily="34" charset="0"/>
              </a:rPr>
              <a:t>PUTUSAN</a:t>
            </a:r>
            <a:r>
              <a:rPr lang="en-US" sz="2400" b="1" dirty="0" smtClean="0">
                <a:solidFill>
                  <a:srgbClr val="002060"/>
                </a:solidFill>
                <a:latin typeface="Calibri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Calibri" pitchFamily="34" charset="0"/>
                <a:cs typeface="Arial" pitchFamily="34" charset="0"/>
              </a:rPr>
              <a:t>MAHKAMAH</a:t>
            </a:r>
            <a:r>
              <a:rPr lang="en-US" sz="2400" b="1" dirty="0" smtClean="0">
                <a:solidFill>
                  <a:srgbClr val="002060"/>
                </a:solidFill>
                <a:latin typeface="Calibri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Calibri" pitchFamily="34" charset="0"/>
                <a:cs typeface="Arial" pitchFamily="34" charset="0"/>
              </a:rPr>
              <a:t>KONSTITUSI</a:t>
            </a:r>
            <a:endParaRPr lang="id-ID" sz="2400" b="1" dirty="0" smtClean="0">
              <a:solidFill>
                <a:srgbClr val="002060"/>
              </a:solidFill>
              <a:latin typeface="Calibri" pitchFamily="34" charset="0"/>
              <a:cs typeface="Arial" pitchFamily="34" charset="0"/>
            </a:endParaRPr>
          </a:p>
          <a:p>
            <a:pPr algn="just"/>
            <a:r>
              <a:rPr lang="id-ID" sz="900" dirty="0" smtClean="0">
                <a:solidFill>
                  <a:srgbClr val="002060"/>
                </a:solidFill>
                <a:latin typeface="Calibri" pitchFamily="34" charset="0"/>
              </a:rPr>
              <a:t> </a:t>
            </a:r>
          </a:p>
          <a:p>
            <a:pPr marL="365125" indent="-365125" algn="just"/>
            <a:r>
              <a:rPr lang="id-ID" sz="2000" dirty="0" smtClean="0">
                <a:solidFill>
                  <a:srgbClr val="002060"/>
                </a:solidFill>
                <a:latin typeface="Calibri" pitchFamily="34" charset="0"/>
              </a:rPr>
              <a:t>2. 	</a:t>
            </a:r>
            <a:r>
              <a:rPr lang="id-ID" sz="2200" dirty="0" smtClean="0">
                <a:solidFill>
                  <a:srgbClr val="002060"/>
                </a:solidFill>
                <a:latin typeface="Calibri" pitchFamily="34" charset="0"/>
              </a:rPr>
              <a:t>Apakah </a:t>
            </a:r>
            <a:r>
              <a:rPr lang="id-ID" sz="2200" u="sng" dirty="0" smtClean="0">
                <a:solidFill>
                  <a:srgbClr val="002060"/>
                </a:solidFill>
                <a:latin typeface="Calibri" pitchFamily="34" charset="0"/>
              </a:rPr>
              <a:t>semua</a:t>
            </a:r>
            <a:r>
              <a:rPr lang="id-ID" sz="2200" dirty="0" smtClean="0">
                <a:solidFill>
                  <a:srgbClr val="002060"/>
                </a:solidFill>
                <a:latin typeface="Calibri" pitchFamily="34" charset="0"/>
              </a:rPr>
              <a:t> Pasal UU BHP bertentangan dengan UUD 45</a:t>
            </a:r>
          </a:p>
          <a:p>
            <a:pPr marL="898525" lvl="0" indent="-547688" algn="just"/>
            <a:r>
              <a:rPr lang="id-ID" sz="2200" dirty="0" smtClean="0">
                <a:solidFill>
                  <a:srgbClr val="002060"/>
                </a:solidFill>
                <a:latin typeface="Calibri" pitchFamily="34" charset="0"/>
              </a:rPr>
              <a:t>2.4. Pasal 46 ayat (1) UU BHP menjamin 20 % penjaringan calon mahasiswa kurang mampu; 	</a:t>
            </a:r>
          </a:p>
          <a:p>
            <a:pPr marL="898525" lvl="0" indent="-547688" algn="just"/>
            <a:r>
              <a:rPr lang="id-ID" sz="2200" dirty="0" smtClean="0">
                <a:solidFill>
                  <a:srgbClr val="002060"/>
                </a:solidFill>
                <a:latin typeface="Calibri" pitchFamily="34" charset="0"/>
              </a:rPr>
              <a:t>2.5. Pasal 46 ayat (2) UU BHP menjamin 20 % dari seluruh mahasiswa menerima besaiswa;</a:t>
            </a:r>
          </a:p>
          <a:p>
            <a:pPr marL="898525" lvl="0" indent="-547688" algn="just"/>
            <a:r>
              <a:rPr lang="id-ID" sz="2200" dirty="0" smtClean="0">
                <a:solidFill>
                  <a:srgbClr val="002060"/>
                </a:solidFill>
                <a:latin typeface="Calibri" pitchFamily="34" charset="0"/>
                <a:cs typeface="Arial" pitchFamily="34" charset="0"/>
              </a:rPr>
              <a:t>2.6.	Penjelasan Pasal 8 ayat (3) UU BHP yayasan tidak perlu mengubah bentuknya, tidak ada pembubaran yayasan;</a:t>
            </a:r>
          </a:p>
          <a:p>
            <a:pPr marL="898525" lvl="0" indent="-547688" algn="just"/>
            <a:r>
              <a:rPr lang="id-ID" sz="2200" dirty="0" smtClean="0">
                <a:solidFill>
                  <a:srgbClr val="002060"/>
                </a:solidFill>
                <a:latin typeface="Calibri" pitchFamily="34" charset="0"/>
                <a:cs typeface="Arial" pitchFamily="34" charset="0"/>
              </a:rPr>
              <a:t>2.7. 	Pungutan kepada peserta didik dibatasi sepertiga dari biaya operasional perguruan tinggi untuk mencegah biaya pendidikan yang memberatkan.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3512EE-E80A-49B6-9057-85462308C041}" type="slidenum">
              <a:rPr lang="id-ID" smtClean="0"/>
              <a:pPr/>
              <a:t>23</a:t>
            </a:fld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d-ID" dirty="0" smtClean="0"/>
              <a:t>Pemerintah berkewajiban melaksanakan apa yang telah diamanatkan oleh UU, termasuk UU Sisdiknas dan UU BHP</a:t>
            </a:r>
          </a:p>
          <a:p>
            <a:r>
              <a:rPr lang="id-ID" dirty="0" smtClean="0"/>
              <a:t>Pemerintah menghormati dan menghargai hak masyarakat termasuk didalamnya mengajukan permohonan judicial review atau constitutional review</a:t>
            </a:r>
          </a:p>
          <a:p>
            <a:r>
              <a:rPr lang="id-ID" dirty="0" smtClean="0"/>
              <a:t>Pemerintah menghormati dan menghargai keputusan yang telah diambil oleh lembaga negara sesuai dengan portfolionya</a:t>
            </a:r>
            <a:endParaRPr lang="id-ID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Sikap Pemerintah (1)</a:t>
            </a:r>
            <a:endParaRPr lang="id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3512EE-E80A-49B6-9057-85462308C041}" type="slidenum">
              <a:rPr lang="id-ID" smtClean="0"/>
              <a:pPr/>
              <a:t>24</a:t>
            </a:fld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285720" y="1481328"/>
            <a:ext cx="8572560" cy="4525963"/>
          </a:xfrm>
        </p:spPr>
        <p:txBody>
          <a:bodyPr/>
          <a:lstStyle/>
          <a:p>
            <a:r>
              <a:rPr lang="id-ID" dirty="0" smtClean="0"/>
              <a:t>Pemerintah memposisikan diri tidak dalam posisi saling berhadap-hadapan, lawan-melawan sehingga berakibat menang dan kalah. Tetapi pemerintah memposisikan diri mendukung segala usaha untuk lebih menyempurnakan peraturan-perundangan yang telah ada</a:t>
            </a:r>
          </a:p>
          <a:p>
            <a:r>
              <a:rPr lang="id-ID" dirty="0" smtClean="0"/>
              <a:t>Untuk itu, ada atau tidak ada UU BHP, Pemerintah tetap berkomitmen untuk meningkatkan kualitas pendidikan nasional</a:t>
            </a:r>
            <a:endParaRPr lang="id-ID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Sikap Pemerintah (2)</a:t>
            </a:r>
            <a:endParaRPr lang="id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3512EE-E80A-49B6-9057-85462308C041}" type="slidenum">
              <a:rPr lang="id-ID" smtClean="0"/>
              <a:pPr/>
              <a:t>25</a:t>
            </a:fld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57158" y="1489084"/>
            <a:ext cx="8329642" cy="3011486"/>
          </a:xfrm>
        </p:spPr>
        <p:txBody>
          <a:bodyPr>
            <a:normAutofit/>
          </a:bodyPr>
          <a:lstStyle/>
          <a:p>
            <a:pPr algn="ctr"/>
            <a:r>
              <a:rPr lang="id-ID" dirty="0" smtClean="0"/>
              <a:t>Hikmah: </a:t>
            </a:r>
            <a:br>
              <a:rPr lang="id-ID" dirty="0" smtClean="0"/>
            </a:br>
            <a:r>
              <a:rPr lang="id-ID" dirty="0" smtClean="0">
                <a:solidFill>
                  <a:srgbClr val="002060"/>
                </a:solidFill>
              </a:rPr>
              <a:t>Kesempatan untuk meredesain sistem pendidikan</a:t>
            </a:r>
            <a:r>
              <a:rPr lang="en-AU" dirty="0" smtClean="0">
                <a:solidFill>
                  <a:srgbClr val="002060"/>
                </a:solidFill>
              </a:rPr>
              <a:t> </a:t>
            </a:r>
            <a:r>
              <a:rPr lang="en-AU" dirty="0" err="1" smtClean="0">
                <a:solidFill>
                  <a:srgbClr val="002060"/>
                </a:solidFill>
              </a:rPr>
              <a:t>nasional</a:t>
            </a:r>
            <a:r>
              <a:rPr lang="id-ID" dirty="0" smtClean="0">
                <a:solidFill>
                  <a:srgbClr val="002060"/>
                </a:solidFill>
              </a:rPr>
              <a:t>, khususnya Pendidikan Tinggi</a:t>
            </a:r>
            <a:endParaRPr lang="id-ID" dirty="0">
              <a:solidFill>
                <a:srgbClr val="00206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3512EE-E80A-49B6-9057-85462308C041}" type="slidenum">
              <a:rPr lang="id-ID" smtClean="0"/>
              <a:pPr/>
              <a:t>26</a:t>
            </a:fld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SLIDE_COUNT" val="26"/>
  <p:tag name="ISPRING_ULTRA_SCORM_DURATION" val="3600"/>
  <p:tag name="ISPRING_ULTRA_SCORM_QUIZ_NUMBER" val="0"/>
  <p:tag name="GENSWF_OUTPUT_FILE_NAME" val="KemendiknasPutusanMK-UUBHP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1324</TotalTime>
  <Words>944</Words>
  <Application>Microsoft Office PowerPoint</Application>
  <PresentationFormat>On-screen Show (4:3)</PresentationFormat>
  <Paragraphs>252</Paragraphs>
  <Slides>26</Slides>
  <Notes>26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27" baseType="lpstr">
      <vt:lpstr>Concourse</vt:lpstr>
      <vt:lpstr>Slide 1</vt:lpstr>
      <vt:lpstr>Mohon Pendapat dan Arahan Bapak Presiden</vt:lpstr>
      <vt:lpstr>Slide 3</vt:lpstr>
      <vt:lpstr>Slide 4</vt:lpstr>
      <vt:lpstr>Slide 5</vt:lpstr>
      <vt:lpstr>Slide 6</vt:lpstr>
      <vt:lpstr>Slide 7</vt:lpstr>
      <vt:lpstr>Slide 8</vt:lpstr>
      <vt:lpstr>Untuk Memperdalam Analisis pemahaman dan Implikasi Amar Putusan MK, Sedang dilakukan pembahasan bersama Kejaksaan Agung untuk mendapatkan Legal Opinion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Sikap Pemerintah (1)</vt:lpstr>
      <vt:lpstr>Sikap Pemerintah (2)</vt:lpstr>
      <vt:lpstr>Hikmah:  Kesempatan untuk meredesain sistem pendidikan nasional, khususnya Pendidikan Tinggi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Amar, Implikasi, dan Solusi Putusan MK Tentang UU BHP</dc:title>
  <dc:creator>jogun</dc:creator>
  <cp:lastModifiedBy>Djoko Luknanto</cp:lastModifiedBy>
  <cp:revision>110</cp:revision>
  <dcterms:created xsi:type="dcterms:W3CDTF">2010-04-02T19:21:12Z</dcterms:created>
  <dcterms:modified xsi:type="dcterms:W3CDTF">2010-04-07T07:05:35Z</dcterms:modified>
</cp:coreProperties>
</file>